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56" r:id="rId5"/>
    <p:sldId id="257" r:id="rId6"/>
    <p:sldId id="258" r:id="rId7"/>
    <p:sldId id="259" r:id="rId8"/>
    <p:sldId id="285" r:id="rId9"/>
    <p:sldId id="260" r:id="rId10"/>
    <p:sldId id="270" r:id="rId11"/>
    <p:sldId id="295" r:id="rId12"/>
    <p:sldId id="274" r:id="rId13"/>
    <p:sldId id="263" r:id="rId14"/>
    <p:sldId id="264" r:id="rId15"/>
    <p:sldId id="265" r:id="rId16"/>
    <p:sldId id="266" r:id="rId17"/>
    <p:sldId id="267" r:id="rId18"/>
    <p:sldId id="268" r:id="rId19"/>
    <p:sldId id="269" r:id="rId20"/>
    <p:sldId id="261" r:id="rId21"/>
    <p:sldId id="275" r:id="rId22"/>
    <p:sldId id="271" r:id="rId23"/>
    <p:sldId id="289" r:id="rId24"/>
    <p:sldId id="288" r:id="rId25"/>
    <p:sldId id="290" r:id="rId26"/>
    <p:sldId id="291" r:id="rId27"/>
    <p:sldId id="292" r:id="rId28"/>
    <p:sldId id="286" r:id="rId29"/>
    <p:sldId id="272" r:id="rId30"/>
    <p:sldId id="276" r:id="rId31"/>
    <p:sldId id="277" r:id="rId32"/>
    <p:sldId id="278" r:id="rId33"/>
    <p:sldId id="294" r:id="rId34"/>
    <p:sldId id="287" r:id="rId35"/>
    <p:sldId id="279" r:id="rId36"/>
    <p:sldId id="281" r:id="rId37"/>
    <p:sldId id="282" r:id="rId38"/>
    <p:sldId id="284" r:id="rId39"/>
    <p:sldId id="2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27DB23-8152-4478-B0F6-25A42EF6D45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B208D59-D69D-4545-8922-89496C11905A}">
      <dgm:prSet/>
      <dgm:spPr/>
      <dgm:t>
        <a:bodyPr/>
        <a:lstStyle/>
        <a:p>
          <a:r>
            <a:rPr lang="en-GB" b="1" i="0"/>
            <a:t>Hardware Limitations</a:t>
          </a:r>
          <a:r>
            <a:rPr lang="en-GB" b="0" i="0"/>
            <a:t>: Arduino Due's processing and memory constraints.</a:t>
          </a:r>
          <a:endParaRPr lang="en-US"/>
        </a:p>
      </dgm:t>
    </dgm:pt>
    <dgm:pt modelId="{D54DB556-1D7A-4171-81EA-58371C711C84}" type="parTrans" cxnId="{3D4624BD-6BC4-445E-8F33-F28D58B0CFE3}">
      <dgm:prSet/>
      <dgm:spPr/>
      <dgm:t>
        <a:bodyPr/>
        <a:lstStyle/>
        <a:p>
          <a:endParaRPr lang="en-US"/>
        </a:p>
      </dgm:t>
    </dgm:pt>
    <dgm:pt modelId="{8317F623-0CD4-44D4-B7C2-D4F8F61D8708}" type="sibTrans" cxnId="{3D4624BD-6BC4-445E-8F33-F28D58B0CFE3}">
      <dgm:prSet/>
      <dgm:spPr/>
      <dgm:t>
        <a:bodyPr/>
        <a:lstStyle/>
        <a:p>
          <a:endParaRPr lang="en-US"/>
        </a:p>
      </dgm:t>
    </dgm:pt>
    <dgm:pt modelId="{BAFE3894-12DC-45FA-9B6B-A5528A459455}">
      <dgm:prSet/>
      <dgm:spPr/>
      <dgm:t>
        <a:bodyPr/>
        <a:lstStyle/>
        <a:p>
          <a:r>
            <a:rPr lang="en-GB" b="1" i="0"/>
            <a:t>Battery Demand</a:t>
          </a:r>
          <a:r>
            <a:rPr lang="en-GB" b="0" i="0"/>
            <a:t>: High power use by sensors and Bluetooth.</a:t>
          </a:r>
          <a:endParaRPr lang="en-US"/>
        </a:p>
      </dgm:t>
    </dgm:pt>
    <dgm:pt modelId="{AC443D75-38F0-42AB-8B74-583BDC6EA3EC}" type="parTrans" cxnId="{26373F20-D777-4383-918C-E0A6A3B88381}">
      <dgm:prSet/>
      <dgm:spPr/>
      <dgm:t>
        <a:bodyPr/>
        <a:lstStyle/>
        <a:p>
          <a:endParaRPr lang="en-US"/>
        </a:p>
      </dgm:t>
    </dgm:pt>
    <dgm:pt modelId="{D5C01F60-38E0-42DF-BCF3-21CDEFE06CB7}" type="sibTrans" cxnId="{26373F20-D777-4383-918C-E0A6A3B88381}">
      <dgm:prSet/>
      <dgm:spPr/>
      <dgm:t>
        <a:bodyPr/>
        <a:lstStyle/>
        <a:p>
          <a:endParaRPr lang="en-US"/>
        </a:p>
      </dgm:t>
    </dgm:pt>
    <dgm:pt modelId="{A9A0897C-B176-4237-85C2-99C665BA7EC8}">
      <dgm:prSet/>
      <dgm:spPr/>
      <dgm:t>
        <a:bodyPr/>
        <a:lstStyle/>
        <a:p>
          <a:r>
            <a:rPr lang="en-GB" b="1" i="0"/>
            <a:t>Bluetooth Range</a:t>
          </a:r>
          <a:r>
            <a:rPr lang="en-GB" b="0" i="0"/>
            <a:t>: Susceptibility to interference and range limits.</a:t>
          </a:r>
          <a:endParaRPr lang="en-US"/>
        </a:p>
      </dgm:t>
    </dgm:pt>
    <dgm:pt modelId="{951214AC-0EDE-415C-A4BF-F4A44B0B947E}" type="parTrans" cxnId="{EB188F45-C2AC-4381-BF0A-932AF0647039}">
      <dgm:prSet/>
      <dgm:spPr/>
      <dgm:t>
        <a:bodyPr/>
        <a:lstStyle/>
        <a:p>
          <a:endParaRPr lang="en-US"/>
        </a:p>
      </dgm:t>
    </dgm:pt>
    <dgm:pt modelId="{281FE0D1-D2DF-4724-82B1-FAF831A264CC}" type="sibTrans" cxnId="{EB188F45-C2AC-4381-BF0A-932AF0647039}">
      <dgm:prSet/>
      <dgm:spPr/>
      <dgm:t>
        <a:bodyPr/>
        <a:lstStyle/>
        <a:p>
          <a:endParaRPr lang="en-US"/>
        </a:p>
      </dgm:t>
    </dgm:pt>
    <dgm:pt modelId="{257EBBA0-FEF1-4C3A-BAA0-7E8884381728}">
      <dgm:prSet/>
      <dgm:spPr/>
      <dgm:t>
        <a:bodyPr/>
        <a:lstStyle/>
        <a:p>
          <a:r>
            <a:rPr lang="en-GB" b="1" i="0"/>
            <a:t>Sensor Precision</a:t>
          </a:r>
          <a:r>
            <a:rPr lang="en-GB" b="0" i="0"/>
            <a:t>: Accuracy issues with DHT11 and MAX30100.</a:t>
          </a:r>
          <a:endParaRPr lang="en-US"/>
        </a:p>
      </dgm:t>
    </dgm:pt>
    <dgm:pt modelId="{B7578B06-0FA3-43E8-A06A-6DAF025B1ECA}" type="parTrans" cxnId="{17B9DBB4-BE35-47F9-8EE9-F4CE11BC5C5D}">
      <dgm:prSet/>
      <dgm:spPr/>
      <dgm:t>
        <a:bodyPr/>
        <a:lstStyle/>
        <a:p>
          <a:endParaRPr lang="en-US"/>
        </a:p>
      </dgm:t>
    </dgm:pt>
    <dgm:pt modelId="{98267413-87D8-42B2-B9CA-B2ADACA7FC41}" type="sibTrans" cxnId="{17B9DBB4-BE35-47F9-8EE9-F4CE11BC5C5D}">
      <dgm:prSet/>
      <dgm:spPr/>
      <dgm:t>
        <a:bodyPr/>
        <a:lstStyle/>
        <a:p>
          <a:endParaRPr lang="en-US"/>
        </a:p>
      </dgm:t>
    </dgm:pt>
    <dgm:pt modelId="{F4545ADF-D5B6-4E51-99F5-03A9B848302D}">
      <dgm:prSet/>
      <dgm:spPr/>
      <dgm:t>
        <a:bodyPr/>
        <a:lstStyle/>
        <a:p>
          <a:r>
            <a:rPr lang="en-GB" b="1" i="0"/>
            <a:t>Size and Weight</a:t>
          </a:r>
          <a:r>
            <a:rPr lang="en-GB" b="0" i="0"/>
            <a:t>: Impact on wheelchair's manoeuvrability.</a:t>
          </a:r>
          <a:endParaRPr lang="en-US"/>
        </a:p>
      </dgm:t>
    </dgm:pt>
    <dgm:pt modelId="{95200C93-F6DD-45C0-8675-97ED2C039E34}" type="parTrans" cxnId="{CA5DDE2F-7FC5-44EA-8A17-6163AF603510}">
      <dgm:prSet/>
      <dgm:spPr/>
      <dgm:t>
        <a:bodyPr/>
        <a:lstStyle/>
        <a:p>
          <a:endParaRPr lang="en-US"/>
        </a:p>
      </dgm:t>
    </dgm:pt>
    <dgm:pt modelId="{9D23F11B-48C5-45FF-92F3-CEDC5F034AF4}" type="sibTrans" cxnId="{CA5DDE2F-7FC5-44EA-8A17-6163AF603510}">
      <dgm:prSet/>
      <dgm:spPr/>
      <dgm:t>
        <a:bodyPr/>
        <a:lstStyle/>
        <a:p>
          <a:endParaRPr lang="en-US"/>
        </a:p>
      </dgm:t>
    </dgm:pt>
    <dgm:pt modelId="{561C0FC6-DD1F-47AB-B467-0AFC8BDDFBC6}">
      <dgm:prSet/>
      <dgm:spPr/>
      <dgm:t>
        <a:bodyPr/>
        <a:lstStyle/>
        <a:p>
          <a:r>
            <a:rPr lang="en-GB" b="1" i="0"/>
            <a:t>Complex Interface</a:t>
          </a:r>
          <a:r>
            <a:rPr lang="en-GB" b="0" i="0"/>
            <a:t>: Challenges for elderly or impaired users.</a:t>
          </a:r>
          <a:endParaRPr lang="en-US"/>
        </a:p>
      </dgm:t>
    </dgm:pt>
    <dgm:pt modelId="{BF11E3B2-D034-4976-8400-41819BDA5BAB}" type="parTrans" cxnId="{69E7F75B-B9B1-4403-BFAC-EA3CE53B67E3}">
      <dgm:prSet/>
      <dgm:spPr/>
      <dgm:t>
        <a:bodyPr/>
        <a:lstStyle/>
        <a:p>
          <a:endParaRPr lang="en-US"/>
        </a:p>
      </dgm:t>
    </dgm:pt>
    <dgm:pt modelId="{8EB946C3-79FE-4305-97E7-EEFFA68483EB}" type="sibTrans" cxnId="{69E7F75B-B9B1-4403-BFAC-EA3CE53B67E3}">
      <dgm:prSet/>
      <dgm:spPr/>
      <dgm:t>
        <a:bodyPr/>
        <a:lstStyle/>
        <a:p>
          <a:endParaRPr lang="en-US"/>
        </a:p>
      </dgm:t>
    </dgm:pt>
    <dgm:pt modelId="{488C23BA-D4AA-43D0-A331-215E39A0F2EF}">
      <dgm:prSet/>
      <dgm:spPr/>
      <dgm:t>
        <a:bodyPr/>
        <a:lstStyle/>
        <a:p>
          <a:r>
            <a:rPr lang="en-GB" b="1" i="0"/>
            <a:t>Increased Costs</a:t>
          </a:r>
          <a:r>
            <a:rPr lang="en-GB" b="0" i="0"/>
            <a:t>: Due to advanced technology integration.</a:t>
          </a:r>
          <a:endParaRPr lang="en-US"/>
        </a:p>
      </dgm:t>
    </dgm:pt>
    <dgm:pt modelId="{0F5548EA-BE79-45D9-9957-3083BD740B5A}" type="parTrans" cxnId="{83A3125B-DC6C-4F46-ADDE-3BD7E4CC30B0}">
      <dgm:prSet/>
      <dgm:spPr/>
      <dgm:t>
        <a:bodyPr/>
        <a:lstStyle/>
        <a:p>
          <a:endParaRPr lang="en-US"/>
        </a:p>
      </dgm:t>
    </dgm:pt>
    <dgm:pt modelId="{8D998A98-B06E-4CAE-A30E-513AF3E608DD}" type="sibTrans" cxnId="{83A3125B-DC6C-4F46-ADDE-3BD7E4CC30B0}">
      <dgm:prSet/>
      <dgm:spPr/>
      <dgm:t>
        <a:bodyPr/>
        <a:lstStyle/>
        <a:p>
          <a:endParaRPr lang="en-US"/>
        </a:p>
      </dgm:t>
    </dgm:pt>
    <dgm:pt modelId="{223B4366-E59E-4BCA-A0C4-6E92DFDFF4D9}">
      <dgm:prSet/>
      <dgm:spPr/>
      <dgm:t>
        <a:bodyPr/>
        <a:lstStyle/>
        <a:p>
          <a:r>
            <a:rPr lang="en-GB" b="1" i="0"/>
            <a:t>Environmental Sensitivity</a:t>
          </a:r>
          <a:r>
            <a:rPr lang="en-GB" b="0" i="0"/>
            <a:t>: Affected by extreme weather.</a:t>
          </a:r>
          <a:endParaRPr lang="en-US"/>
        </a:p>
      </dgm:t>
    </dgm:pt>
    <dgm:pt modelId="{86625EB3-05E4-4AB1-8ADF-F7393046DC61}" type="parTrans" cxnId="{4C7F583A-C051-4263-8258-7B585D09DE6E}">
      <dgm:prSet/>
      <dgm:spPr/>
      <dgm:t>
        <a:bodyPr/>
        <a:lstStyle/>
        <a:p>
          <a:endParaRPr lang="en-US"/>
        </a:p>
      </dgm:t>
    </dgm:pt>
    <dgm:pt modelId="{F0F84849-966D-4726-8CB6-35EDD53CBC37}" type="sibTrans" cxnId="{4C7F583A-C051-4263-8258-7B585D09DE6E}">
      <dgm:prSet/>
      <dgm:spPr/>
      <dgm:t>
        <a:bodyPr/>
        <a:lstStyle/>
        <a:p>
          <a:endParaRPr lang="en-US"/>
        </a:p>
      </dgm:t>
    </dgm:pt>
    <dgm:pt modelId="{12C5EB2C-DD76-4EC6-8949-F3448A0AAB5E}">
      <dgm:prSet/>
      <dgm:spPr/>
      <dgm:t>
        <a:bodyPr/>
        <a:lstStyle/>
        <a:p>
          <a:r>
            <a:rPr lang="en-GB" b="1" i="0"/>
            <a:t>Maintenance Needs</a:t>
          </a:r>
          <a:r>
            <a:rPr lang="en-GB" b="0" i="0"/>
            <a:t>: Higher due to system complexity.</a:t>
          </a:r>
          <a:endParaRPr lang="en-US"/>
        </a:p>
      </dgm:t>
    </dgm:pt>
    <dgm:pt modelId="{5BA4DC7E-F83F-4526-B8E4-EC7A7A81610E}" type="parTrans" cxnId="{36CAC417-A1EC-4986-B9FE-FCF3E3FA5476}">
      <dgm:prSet/>
      <dgm:spPr/>
      <dgm:t>
        <a:bodyPr/>
        <a:lstStyle/>
        <a:p>
          <a:endParaRPr lang="en-US"/>
        </a:p>
      </dgm:t>
    </dgm:pt>
    <dgm:pt modelId="{125F2636-01CA-4B63-8488-3670CCF47AF1}" type="sibTrans" cxnId="{36CAC417-A1EC-4986-B9FE-FCF3E3FA5476}">
      <dgm:prSet/>
      <dgm:spPr/>
      <dgm:t>
        <a:bodyPr/>
        <a:lstStyle/>
        <a:p>
          <a:endParaRPr lang="en-US"/>
        </a:p>
      </dgm:t>
    </dgm:pt>
    <dgm:pt modelId="{E237A577-C4AD-472E-9E3B-6A033A7BF4B2}">
      <dgm:prSet/>
      <dgm:spPr/>
      <dgm:t>
        <a:bodyPr/>
        <a:lstStyle/>
        <a:p>
          <a:r>
            <a:rPr lang="en-GB" b="1" i="0"/>
            <a:t>Data Security Concerns</a:t>
          </a:r>
          <a:r>
            <a:rPr lang="en-GB" b="0" i="0"/>
            <a:t>: Risks with health data privacy.</a:t>
          </a:r>
          <a:endParaRPr lang="en-US"/>
        </a:p>
      </dgm:t>
    </dgm:pt>
    <dgm:pt modelId="{F8D19291-7DD0-4E71-9D92-FD6B8F040C55}" type="parTrans" cxnId="{A3BD46E9-622F-4F43-BAEC-0F0063A8A1F5}">
      <dgm:prSet/>
      <dgm:spPr/>
      <dgm:t>
        <a:bodyPr/>
        <a:lstStyle/>
        <a:p>
          <a:endParaRPr lang="en-US"/>
        </a:p>
      </dgm:t>
    </dgm:pt>
    <dgm:pt modelId="{D63511E2-C8F3-4855-B946-FA5AAD577EA5}" type="sibTrans" cxnId="{A3BD46E9-622F-4F43-BAEC-0F0063A8A1F5}">
      <dgm:prSet/>
      <dgm:spPr/>
      <dgm:t>
        <a:bodyPr/>
        <a:lstStyle/>
        <a:p>
          <a:endParaRPr lang="en-US"/>
        </a:p>
      </dgm:t>
    </dgm:pt>
    <dgm:pt modelId="{968DE6C2-821F-4777-8CC8-5E16E7645DA8}">
      <dgm:prSet/>
      <dgm:spPr/>
      <dgm:t>
        <a:bodyPr/>
        <a:lstStyle/>
        <a:p>
          <a:r>
            <a:rPr lang="en-GB" b="1" i="0"/>
            <a:t>Regulatory Hurdles</a:t>
          </a:r>
          <a:r>
            <a:rPr lang="en-GB" b="0" i="0"/>
            <a:t>: Compliance with health standards.</a:t>
          </a:r>
          <a:endParaRPr lang="en-US"/>
        </a:p>
      </dgm:t>
    </dgm:pt>
    <dgm:pt modelId="{7D63D52C-DAB7-4BB5-8959-D1F09D09051B}" type="parTrans" cxnId="{1FA7CC80-F0C4-43F7-B3CD-613AF615CF96}">
      <dgm:prSet/>
      <dgm:spPr/>
      <dgm:t>
        <a:bodyPr/>
        <a:lstStyle/>
        <a:p>
          <a:endParaRPr lang="en-US"/>
        </a:p>
      </dgm:t>
    </dgm:pt>
    <dgm:pt modelId="{651E95EB-4A35-42F9-A784-2866C4AA54A2}" type="sibTrans" cxnId="{1FA7CC80-F0C4-43F7-B3CD-613AF615CF96}">
      <dgm:prSet/>
      <dgm:spPr/>
      <dgm:t>
        <a:bodyPr/>
        <a:lstStyle/>
        <a:p>
          <a:endParaRPr lang="en-US"/>
        </a:p>
      </dgm:t>
    </dgm:pt>
    <dgm:pt modelId="{D66B54AC-9675-493C-B80E-262B05A5E255}">
      <dgm:prSet/>
      <dgm:spPr/>
      <dgm:t>
        <a:bodyPr/>
        <a:lstStyle/>
        <a:p>
          <a:r>
            <a:rPr lang="en-GB" b="1" i="0"/>
            <a:t>Software Updates</a:t>
          </a:r>
          <a:r>
            <a:rPr lang="en-GB" b="0" i="0"/>
            <a:t>: Need for regular maintenance.</a:t>
          </a:r>
          <a:endParaRPr lang="en-US"/>
        </a:p>
      </dgm:t>
    </dgm:pt>
    <dgm:pt modelId="{E13FAA34-0CC7-4A7A-BC77-687AB6994E43}" type="parTrans" cxnId="{52E0FA8B-8C00-412A-8543-866A73FE7847}">
      <dgm:prSet/>
      <dgm:spPr/>
      <dgm:t>
        <a:bodyPr/>
        <a:lstStyle/>
        <a:p>
          <a:endParaRPr lang="en-US"/>
        </a:p>
      </dgm:t>
    </dgm:pt>
    <dgm:pt modelId="{87CD79C1-43D9-4F28-8241-43DFEED02118}" type="sibTrans" cxnId="{52E0FA8B-8C00-412A-8543-866A73FE7847}">
      <dgm:prSet/>
      <dgm:spPr/>
      <dgm:t>
        <a:bodyPr/>
        <a:lstStyle/>
        <a:p>
          <a:endParaRPr lang="en-US"/>
        </a:p>
      </dgm:t>
    </dgm:pt>
    <dgm:pt modelId="{C41439C5-6AD6-4720-AE0F-CD90E89DA5ED}" type="pres">
      <dgm:prSet presAssocID="{1927DB23-8152-4478-B0F6-25A42EF6D454}" presName="vert0" presStyleCnt="0">
        <dgm:presLayoutVars>
          <dgm:dir/>
          <dgm:animOne val="branch"/>
          <dgm:animLvl val="lvl"/>
        </dgm:presLayoutVars>
      </dgm:prSet>
      <dgm:spPr/>
    </dgm:pt>
    <dgm:pt modelId="{BA5C9061-9B19-43E6-9F3C-D769F4A98FD8}" type="pres">
      <dgm:prSet presAssocID="{EB208D59-D69D-4545-8922-89496C11905A}" presName="thickLine" presStyleLbl="alignNode1" presStyleIdx="0" presStyleCnt="12"/>
      <dgm:spPr/>
    </dgm:pt>
    <dgm:pt modelId="{9B9632E0-1CB1-46A4-90C3-490C97EC7345}" type="pres">
      <dgm:prSet presAssocID="{EB208D59-D69D-4545-8922-89496C11905A}" presName="horz1" presStyleCnt="0"/>
      <dgm:spPr/>
    </dgm:pt>
    <dgm:pt modelId="{4B2ED64E-E69D-45E7-846E-711082914077}" type="pres">
      <dgm:prSet presAssocID="{EB208D59-D69D-4545-8922-89496C11905A}" presName="tx1" presStyleLbl="revTx" presStyleIdx="0" presStyleCnt="12"/>
      <dgm:spPr/>
    </dgm:pt>
    <dgm:pt modelId="{CAC16B88-0389-4602-9E57-9D0988505CD7}" type="pres">
      <dgm:prSet presAssocID="{EB208D59-D69D-4545-8922-89496C11905A}" presName="vert1" presStyleCnt="0"/>
      <dgm:spPr/>
    </dgm:pt>
    <dgm:pt modelId="{E83EDA52-4C36-4D7B-AF51-8B4397163B18}" type="pres">
      <dgm:prSet presAssocID="{BAFE3894-12DC-45FA-9B6B-A5528A459455}" presName="thickLine" presStyleLbl="alignNode1" presStyleIdx="1" presStyleCnt="12"/>
      <dgm:spPr/>
    </dgm:pt>
    <dgm:pt modelId="{D03E3393-2494-48B9-BECF-8C1EEAF29657}" type="pres">
      <dgm:prSet presAssocID="{BAFE3894-12DC-45FA-9B6B-A5528A459455}" presName="horz1" presStyleCnt="0"/>
      <dgm:spPr/>
    </dgm:pt>
    <dgm:pt modelId="{D17EDAB6-8F72-462C-92DA-BF0ADDA03470}" type="pres">
      <dgm:prSet presAssocID="{BAFE3894-12DC-45FA-9B6B-A5528A459455}" presName="tx1" presStyleLbl="revTx" presStyleIdx="1" presStyleCnt="12"/>
      <dgm:spPr/>
    </dgm:pt>
    <dgm:pt modelId="{0D73AC36-6964-40ED-B8BA-EAEFA000672D}" type="pres">
      <dgm:prSet presAssocID="{BAFE3894-12DC-45FA-9B6B-A5528A459455}" presName="vert1" presStyleCnt="0"/>
      <dgm:spPr/>
    </dgm:pt>
    <dgm:pt modelId="{A10861A2-266A-47FB-87F8-C0CB237EFCCD}" type="pres">
      <dgm:prSet presAssocID="{A9A0897C-B176-4237-85C2-99C665BA7EC8}" presName="thickLine" presStyleLbl="alignNode1" presStyleIdx="2" presStyleCnt="12"/>
      <dgm:spPr/>
    </dgm:pt>
    <dgm:pt modelId="{57678D5E-5889-4EA3-8621-D7ABEA704D39}" type="pres">
      <dgm:prSet presAssocID="{A9A0897C-B176-4237-85C2-99C665BA7EC8}" presName="horz1" presStyleCnt="0"/>
      <dgm:spPr/>
    </dgm:pt>
    <dgm:pt modelId="{21D77DB2-B97A-465F-98DE-CF8359D0E34E}" type="pres">
      <dgm:prSet presAssocID="{A9A0897C-B176-4237-85C2-99C665BA7EC8}" presName="tx1" presStyleLbl="revTx" presStyleIdx="2" presStyleCnt="12"/>
      <dgm:spPr/>
    </dgm:pt>
    <dgm:pt modelId="{5D21D9EF-AD97-40C2-A739-96B017D1FBAD}" type="pres">
      <dgm:prSet presAssocID="{A9A0897C-B176-4237-85C2-99C665BA7EC8}" presName="vert1" presStyleCnt="0"/>
      <dgm:spPr/>
    </dgm:pt>
    <dgm:pt modelId="{12803758-C143-4574-89C2-8FF5A9B9BAB0}" type="pres">
      <dgm:prSet presAssocID="{257EBBA0-FEF1-4C3A-BAA0-7E8884381728}" presName="thickLine" presStyleLbl="alignNode1" presStyleIdx="3" presStyleCnt="12"/>
      <dgm:spPr/>
    </dgm:pt>
    <dgm:pt modelId="{FD3BC070-21F0-4A8A-9546-D0D675A5BD02}" type="pres">
      <dgm:prSet presAssocID="{257EBBA0-FEF1-4C3A-BAA0-7E8884381728}" presName="horz1" presStyleCnt="0"/>
      <dgm:spPr/>
    </dgm:pt>
    <dgm:pt modelId="{15C1578C-05BE-4648-858B-A04AF10F9082}" type="pres">
      <dgm:prSet presAssocID="{257EBBA0-FEF1-4C3A-BAA0-7E8884381728}" presName="tx1" presStyleLbl="revTx" presStyleIdx="3" presStyleCnt="12"/>
      <dgm:spPr/>
    </dgm:pt>
    <dgm:pt modelId="{EFAA3157-19B6-4CEC-8F00-9AE96F203F18}" type="pres">
      <dgm:prSet presAssocID="{257EBBA0-FEF1-4C3A-BAA0-7E8884381728}" presName="vert1" presStyleCnt="0"/>
      <dgm:spPr/>
    </dgm:pt>
    <dgm:pt modelId="{5E2A8017-A025-4179-BD4E-23110A160C3A}" type="pres">
      <dgm:prSet presAssocID="{F4545ADF-D5B6-4E51-99F5-03A9B848302D}" presName="thickLine" presStyleLbl="alignNode1" presStyleIdx="4" presStyleCnt="12"/>
      <dgm:spPr/>
    </dgm:pt>
    <dgm:pt modelId="{83ACB39B-EF4D-437F-8331-1A94D3C5B45F}" type="pres">
      <dgm:prSet presAssocID="{F4545ADF-D5B6-4E51-99F5-03A9B848302D}" presName="horz1" presStyleCnt="0"/>
      <dgm:spPr/>
    </dgm:pt>
    <dgm:pt modelId="{84763991-81D5-45E6-A607-DA83FB53E67A}" type="pres">
      <dgm:prSet presAssocID="{F4545ADF-D5B6-4E51-99F5-03A9B848302D}" presName="tx1" presStyleLbl="revTx" presStyleIdx="4" presStyleCnt="12"/>
      <dgm:spPr/>
    </dgm:pt>
    <dgm:pt modelId="{14954226-A0BB-4419-A59A-66AB883598B2}" type="pres">
      <dgm:prSet presAssocID="{F4545ADF-D5B6-4E51-99F5-03A9B848302D}" presName="vert1" presStyleCnt="0"/>
      <dgm:spPr/>
    </dgm:pt>
    <dgm:pt modelId="{267E6277-F8E6-4F37-B53C-6D7A86E6279A}" type="pres">
      <dgm:prSet presAssocID="{561C0FC6-DD1F-47AB-B467-0AFC8BDDFBC6}" presName="thickLine" presStyleLbl="alignNode1" presStyleIdx="5" presStyleCnt="12"/>
      <dgm:spPr/>
    </dgm:pt>
    <dgm:pt modelId="{5B0E091A-4EFD-424C-B2C3-E7E26BF2F8A9}" type="pres">
      <dgm:prSet presAssocID="{561C0FC6-DD1F-47AB-B467-0AFC8BDDFBC6}" presName="horz1" presStyleCnt="0"/>
      <dgm:spPr/>
    </dgm:pt>
    <dgm:pt modelId="{C639A479-532F-4CE7-853E-4C52942D6CBC}" type="pres">
      <dgm:prSet presAssocID="{561C0FC6-DD1F-47AB-B467-0AFC8BDDFBC6}" presName="tx1" presStyleLbl="revTx" presStyleIdx="5" presStyleCnt="12"/>
      <dgm:spPr/>
    </dgm:pt>
    <dgm:pt modelId="{7D6E41C8-306C-47AA-8002-B559F309D766}" type="pres">
      <dgm:prSet presAssocID="{561C0FC6-DD1F-47AB-B467-0AFC8BDDFBC6}" presName="vert1" presStyleCnt="0"/>
      <dgm:spPr/>
    </dgm:pt>
    <dgm:pt modelId="{EDF191CB-02AD-46F2-BE18-E3523863E05F}" type="pres">
      <dgm:prSet presAssocID="{488C23BA-D4AA-43D0-A331-215E39A0F2EF}" presName="thickLine" presStyleLbl="alignNode1" presStyleIdx="6" presStyleCnt="12"/>
      <dgm:spPr/>
    </dgm:pt>
    <dgm:pt modelId="{A699EEC8-81DB-4AA6-9EFD-154786DFD807}" type="pres">
      <dgm:prSet presAssocID="{488C23BA-D4AA-43D0-A331-215E39A0F2EF}" presName="horz1" presStyleCnt="0"/>
      <dgm:spPr/>
    </dgm:pt>
    <dgm:pt modelId="{C85A6D0A-A8EE-4A8D-8186-E475F826A3FA}" type="pres">
      <dgm:prSet presAssocID="{488C23BA-D4AA-43D0-A331-215E39A0F2EF}" presName="tx1" presStyleLbl="revTx" presStyleIdx="6" presStyleCnt="12"/>
      <dgm:spPr/>
    </dgm:pt>
    <dgm:pt modelId="{B83345E7-BEB3-4509-8647-C94E445436FA}" type="pres">
      <dgm:prSet presAssocID="{488C23BA-D4AA-43D0-A331-215E39A0F2EF}" presName="vert1" presStyleCnt="0"/>
      <dgm:spPr/>
    </dgm:pt>
    <dgm:pt modelId="{3FE394E2-644B-4867-89AA-F18A24912CB4}" type="pres">
      <dgm:prSet presAssocID="{223B4366-E59E-4BCA-A0C4-6E92DFDFF4D9}" presName="thickLine" presStyleLbl="alignNode1" presStyleIdx="7" presStyleCnt="12"/>
      <dgm:spPr/>
    </dgm:pt>
    <dgm:pt modelId="{3EABE90F-5A63-48B4-9ED9-6DCC268AA1C3}" type="pres">
      <dgm:prSet presAssocID="{223B4366-E59E-4BCA-A0C4-6E92DFDFF4D9}" presName="horz1" presStyleCnt="0"/>
      <dgm:spPr/>
    </dgm:pt>
    <dgm:pt modelId="{3B49F931-68CA-473B-A430-D8E495A61452}" type="pres">
      <dgm:prSet presAssocID="{223B4366-E59E-4BCA-A0C4-6E92DFDFF4D9}" presName="tx1" presStyleLbl="revTx" presStyleIdx="7" presStyleCnt="12"/>
      <dgm:spPr/>
    </dgm:pt>
    <dgm:pt modelId="{CD5E036B-F188-4D55-B7E6-D9EA35995E9C}" type="pres">
      <dgm:prSet presAssocID="{223B4366-E59E-4BCA-A0C4-6E92DFDFF4D9}" presName="vert1" presStyleCnt="0"/>
      <dgm:spPr/>
    </dgm:pt>
    <dgm:pt modelId="{4D043F77-C466-4E95-9A59-C8060954514E}" type="pres">
      <dgm:prSet presAssocID="{12C5EB2C-DD76-4EC6-8949-F3448A0AAB5E}" presName="thickLine" presStyleLbl="alignNode1" presStyleIdx="8" presStyleCnt="12"/>
      <dgm:spPr/>
    </dgm:pt>
    <dgm:pt modelId="{59A88DD6-CBCF-4B21-8F4E-723E69DC1653}" type="pres">
      <dgm:prSet presAssocID="{12C5EB2C-DD76-4EC6-8949-F3448A0AAB5E}" presName="horz1" presStyleCnt="0"/>
      <dgm:spPr/>
    </dgm:pt>
    <dgm:pt modelId="{AB4FCB7F-A49F-4353-879C-2E921558696E}" type="pres">
      <dgm:prSet presAssocID="{12C5EB2C-DD76-4EC6-8949-F3448A0AAB5E}" presName="tx1" presStyleLbl="revTx" presStyleIdx="8" presStyleCnt="12"/>
      <dgm:spPr/>
    </dgm:pt>
    <dgm:pt modelId="{8C3D5891-42F2-40E4-8AD6-84702E6FFC44}" type="pres">
      <dgm:prSet presAssocID="{12C5EB2C-DD76-4EC6-8949-F3448A0AAB5E}" presName="vert1" presStyleCnt="0"/>
      <dgm:spPr/>
    </dgm:pt>
    <dgm:pt modelId="{0080EDCB-BD4B-4AD0-87DF-1B593309B384}" type="pres">
      <dgm:prSet presAssocID="{E237A577-C4AD-472E-9E3B-6A033A7BF4B2}" presName="thickLine" presStyleLbl="alignNode1" presStyleIdx="9" presStyleCnt="12"/>
      <dgm:spPr/>
    </dgm:pt>
    <dgm:pt modelId="{102DA74B-972E-4476-871E-5B4ED63231F5}" type="pres">
      <dgm:prSet presAssocID="{E237A577-C4AD-472E-9E3B-6A033A7BF4B2}" presName="horz1" presStyleCnt="0"/>
      <dgm:spPr/>
    </dgm:pt>
    <dgm:pt modelId="{753F74CA-13B2-4572-8304-D05765135793}" type="pres">
      <dgm:prSet presAssocID="{E237A577-C4AD-472E-9E3B-6A033A7BF4B2}" presName="tx1" presStyleLbl="revTx" presStyleIdx="9" presStyleCnt="12"/>
      <dgm:spPr/>
    </dgm:pt>
    <dgm:pt modelId="{24302721-2B81-4299-B52A-67E5C916A764}" type="pres">
      <dgm:prSet presAssocID="{E237A577-C4AD-472E-9E3B-6A033A7BF4B2}" presName="vert1" presStyleCnt="0"/>
      <dgm:spPr/>
    </dgm:pt>
    <dgm:pt modelId="{EF5DD2EB-50FF-45AA-B70E-2EB3BD9FA105}" type="pres">
      <dgm:prSet presAssocID="{968DE6C2-821F-4777-8CC8-5E16E7645DA8}" presName="thickLine" presStyleLbl="alignNode1" presStyleIdx="10" presStyleCnt="12"/>
      <dgm:spPr/>
    </dgm:pt>
    <dgm:pt modelId="{FFC86B11-DC01-42E6-A230-498958F32AEF}" type="pres">
      <dgm:prSet presAssocID="{968DE6C2-821F-4777-8CC8-5E16E7645DA8}" presName="horz1" presStyleCnt="0"/>
      <dgm:spPr/>
    </dgm:pt>
    <dgm:pt modelId="{AD5E41E4-DF75-4F86-9D70-19028D89BEFC}" type="pres">
      <dgm:prSet presAssocID="{968DE6C2-821F-4777-8CC8-5E16E7645DA8}" presName="tx1" presStyleLbl="revTx" presStyleIdx="10" presStyleCnt="12"/>
      <dgm:spPr/>
    </dgm:pt>
    <dgm:pt modelId="{8684E2E0-0D92-41EB-B75B-309A57C6F8D4}" type="pres">
      <dgm:prSet presAssocID="{968DE6C2-821F-4777-8CC8-5E16E7645DA8}" presName="vert1" presStyleCnt="0"/>
      <dgm:spPr/>
    </dgm:pt>
    <dgm:pt modelId="{8DE5E32D-CAAA-4E81-8D02-69FB57A793A3}" type="pres">
      <dgm:prSet presAssocID="{D66B54AC-9675-493C-B80E-262B05A5E255}" presName="thickLine" presStyleLbl="alignNode1" presStyleIdx="11" presStyleCnt="12"/>
      <dgm:spPr/>
    </dgm:pt>
    <dgm:pt modelId="{A595F01A-5A35-4367-83B0-9ADEF59624BD}" type="pres">
      <dgm:prSet presAssocID="{D66B54AC-9675-493C-B80E-262B05A5E255}" presName="horz1" presStyleCnt="0"/>
      <dgm:spPr/>
    </dgm:pt>
    <dgm:pt modelId="{59823251-23CE-4827-89DE-CFC0C4EF42A4}" type="pres">
      <dgm:prSet presAssocID="{D66B54AC-9675-493C-B80E-262B05A5E255}" presName="tx1" presStyleLbl="revTx" presStyleIdx="11" presStyleCnt="12"/>
      <dgm:spPr/>
    </dgm:pt>
    <dgm:pt modelId="{41CE8A6B-1628-4B59-AFC9-7A99715D8C86}" type="pres">
      <dgm:prSet presAssocID="{D66B54AC-9675-493C-B80E-262B05A5E255}" presName="vert1" presStyleCnt="0"/>
      <dgm:spPr/>
    </dgm:pt>
  </dgm:ptLst>
  <dgm:cxnLst>
    <dgm:cxn modelId="{E659FC10-0FB7-4267-B63C-2921CF098B3C}" type="presOf" srcId="{1927DB23-8152-4478-B0F6-25A42EF6D454}" destId="{C41439C5-6AD6-4720-AE0F-CD90E89DA5ED}" srcOrd="0" destOrd="0" presId="urn:microsoft.com/office/officeart/2008/layout/LinedList"/>
    <dgm:cxn modelId="{36CAC417-A1EC-4986-B9FE-FCF3E3FA5476}" srcId="{1927DB23-8152-4478-B0F6-25A42EF6D454}" destId="{12C5EB2C-DD76-4EC6-8949-F3448A0AAB5E}" srcOrd="8" destOrd="0" parTransId="{5BA4DC7E-F83F-4526-B8E4-EC7A7A81610E}" sibTransId="{125F2636-01CA-4B63-8488-3670CCF47AF1}"/>
    <dgm:cxn modelId="{26373F20-D777-4383-918C-E0A6A3B88381}" srcId="{1927DB23-8152-4478-B0F6-25A42EF6D454}" destId="{BAFE3894-12DC-45FA-9B6B-A5528A459455}" srcOrd="1" destOrd="0" parTransId="{AC443D75-38F0-42AB-8B74-583BDC6EA3EC}" sibTransId="{D5C01F60-38E0-42DF-BCF3-21CDEFE06CB7}"/>
    <dgm:cxn modelId="{CA5DDE2F-7FC5-44EA-8A17-6163AF603510}" srcId="{1927DB23-8152-4478-B0F6-25A42EF6D454}" destId="{F4545ADF-D5B6-4E51-99F5-03A9B848302D}" srcOrd="4" destOrd="0" parTransId="{95200C93-F6DD-45C0-8675-97ED2C039E34}" sibTransId="{9D23F11B-48C5-45FF-92F3-CEDC5F034AF4}"/>
    <dgm:cxn modelId="{4C7F583A-C051-4263-8258-7B585D09DE6E}" srcId="{1927DB23-8152-4478-B0F6-25A42EF6D454}" destId="{223B4366-E59E-4BCA-A0C4-6E92DFDFF4D9}" srcOrd="7" destOrd="0" parTransId="{86625EB3-05E4-4AB1-8ADF-F7393046DC61}" sibTransId="{F0F84849-966D-4726-8CB6-35EDD53CBC37}"/>
    <dgm:cxn modelId="{907AAF3A-892C-48DB-B241-44243404DAAB}" type="presOf" srcId="{488C23BA-D4AA-43D0-A331-215E39A0F2EF}" destId="{C85A6D0A-A8EE-4A8D-8186-E475F826A3FA}" srcOrd="0" destOrd="0" presId="urn:microsoft.com/office/officeart/2008/layout/LinedList"/>
    <dgm:cxn modelId="{DC15643F-555C-478C-AC07-FDF6584C9583}" type="presOf" srcId="{223B4366-E59E-4BCA-A0C4-6E92DFDFF4D9}" destId="{3B49F931-68CA-473B-A430-D8E495A61452}" srcOrd="0" destOrd="0" presId="urn:microsoft.com/office/officeart/2008/layout/LinedList"/>
    <dgm:cxn modelId="{83A3125B-DC6C-4F46-ADDE-3BD7E4CC30B0}" srcId="{1927DB23-8152-4478-B0F6-25A42EF6D454}" destId="{488C23BA-D4AA-43D0-A331-215E39A0F2EF}" srcOrd="6" destOrd="0" parTransId="{0F5548EA-BE79-45D9-9957-3083BD740B5A}" sibTransId="{8D998A98-B06E-4CAE-A30E-513AF3E608DD}"/>
    <dgm:cxn modelId="{69E7F75B-B9B1-4403-BFAC-EA3CE53B67E3}" srcId="{1927DB23-8152-4478-B0F6-25A42EF6D454}" destId="{561C0FC6-DD1F-47AB-B467-0AFC8BDDFBC6}" srcOrd="5" destOrd="0" parTransId="{BF11E3B2-D034-4976-8400-41819BDA5BAB}" sibTransId="{8EB946C3-79FE-4305-97E7-EEFFA68483EB}"/>
    <dgm:cxn modelId="{A1A50463-F273-463F-9FFE-6949143C71B0}" type="presOf" srcId="{F4545ADF-D5B6-4E51-99F5-03A9B848302D}" destId="{84763991-81D5-45E6-A607-DA83FB53E67A}" srcOrd="0" destOrd="0" presId="urn:microsoft.com/office/officeart/2008/layout/LinedList"/>
    <dgm:cxn modelId="{EB188F45-C2AC-4381-BF0A-932AF0647039}" srcId="{1927DB23-8152-4478-B0F6-25A42EF6D454}" destId="{A9A0897C-B176-4237-85C2-99C665BA7EC8}" srcOrd="2" destOrd="0" parTransId="{951214AC-0EDE-415C-A4BF-F4A44B0B947E}" sibTransId="{281FE0D1-D2DF-4724-82B1-FAF831A264CC}"/>
    <dgm:cxn modelId="{07CEAB4F-FB12-46E3-BF0F-BC1F0D8B40B1}" type="presOf" srcId="{EB208D59-D69D-4545-8922-89496C11905A}" destId="{4B2ED64E-E69D-45E7-846E-711082914077}" srcOrd="0" destOrd="0" presId="urn:microsoft.com/office/officeart/2008/layout/LinedList"/>
    <dgm:cxn modelId="{9D689680-5982-4871-BE03-D4BFA39D4746}" type="presOf" srcId="{D66B54AC-9675-493C-B80E-262B05A5E255}" destId="{59823251-23CE-4827-89DE-CFC0C4EF42A4}" srcOrd="0" destOrd="0" presId="urn:microsoft.com/office/officeart/2008/layout/LinedList"/>
    <dgm:cxn modelId="{1FA7CC80-F0C4-43F7-B3CD-613AF615CF96}" srcId="{1927DB23-8152-4478-B0F6-25A42EF6D454}" destId="{968DE6C2-821F-4777-8CC8-5E16E7645DA8}" srcOrd="10" destOrd="0" parTransId="{7D63D52C-DAB7-4BB5-8959-D1F09D09051B}" sibTransId="{651E95EB-4A35-42F9-A784-2866C4AA54A2}"/>
    <dgm:cxn modelId="{52E0FA8B-8C00-412A-8543-866A73FE7847}" srcId="{1927DB23-8152-4478-B0F6-25A42EF6D454}" destId="{D66B54AC-9675-493C-B80E-262B05A5E255}" srcOrd="11" destOrd="0" parTransId="{E13FAA34-0CC7-4A7A-BC77-687AB6994E43}" sibTransId="{87CD79C1-43D9-4F28-8241-43DFEED02118}"/>
    <dgm:cxn modelId="{9EAE7C8E-525D-439B-8CCA-A4A000792CA1}" type="presOf" srcId="{561C0FC6-DD1F-47AB-B467-0AFC8BDDFBC6}" destId="{C639A479-532F-4CE7-853E-4C52942D6CBC}" srcOrd="0" destOrd="0" presId="urn:microsoft.com/office/officeart/2008/layout/LinedList"/>
    <dgm:cxn modelId="{20DA7DA2-8FDF-4F80-B038-C3C33FDC9764}" type="presOf" srcId="{E237A577-C4AD-472E-9E3B-6A033A7BF4B2}" destId="{753F74CA-13B2-4572-8304-D05765135793}" srcOrd="0" destOrd="0" presId="urn:microsoft.com/office/officeart/2008/layout/LinedList"/>
    <dgm:cxn modelId="{17B9DBB4-BE35-47F9-8EE9-F4CE11BC5C5D}" srcId="{1927DB23-8152-4478-B0F6-25A42EF6D454}" destId="{257EBBA0-FEF1-4C3A-BAA0-7E8884381728}" srcOrd="3" destOrd="0" parTransId="{B7578B06-0FA3-43E8-A06A-6DAF025B1ECA}" sibTransId="{98267413-87D8-42B2-B9CA-B2ADACA7FC41}"/>
    <dgm:cxn modelId="{3D4624BD-6BC4-445E-8F33-F28D58B0CFE3}" srcId="{1927DB23-8152-4478-B0F6-25A42EF6D454}" destId="{EB208D59-D69D-4545-8922-89496C11905A}" srcOrd="0" destOrd="0" parTransId="{D54DB556-1D7A-4171-81EA-58371C711C84}" sibTransId="{8317F623-0CD4-44D4-B7C2-D4F8F61D8708}"/>
    <dgm:cxn modelId="{5DAF09C2-D4A9-4084-A40A-4A83E49C0772}" type="presOf" srcId="{257EBBA0-FEF1-4C3A-BAA0-7E8884381728}" destId="{15C1578C-05BE-4648-858B-A04AF10F9082}" srcOrd="0" destOrd="0" presId="urn:microsoft.com/office/officeart/2008/layout/LinedList"/>
    <dgm:cxn modelId="{21E97DD1-417B-4294-B65E-0062EADF4651}" type="presOf" srcId="{A9A0897C-B176-4237-85C2-99C665BA7EC8}" destId="{21D77DB2-B97A-465F-98DE-CF8359D0E34E}" srcOrd="0" destOrd="0" presId="urn:microsoft.com/office/officeart/2008/layout/LinedList"/>
    <dgm:cxn modelId="{05F6CADA-2D9B-44B2-9084-2D7AC63D115F}" type="presOf" srcId="{BAFE3894-12DC-45FA-9B6B-A5528A459455}" destId="{D17EDAB6-8F72-462C-92DA-BF0ADDA03470}" srcOrd="0" destOrd="0" presId="urn:microsoft.com/office/officeart/2008/layout/LinedList"/>
    <dgm:cxn modelId="{94C0A2DC-A3C3-4F4F-A231-0A1CA5956E3F}" type="presOf" srcId="{968DE6C2-821F-4777-8CC8-5E16E7645DA8}" destId="{AD5E41E4-DF75-4F86-9D70-19028D89BEFC}" srcOrd="0" destOrd="0" presId="urn:microsoft.com/office/officeart/2008/layout/LinedList"/>
    <dgm:cxn modelId="{A3BD46E9-622F-4F43-BAEC-0F0063A8A1F5}" srcId="{1927DB23-8152-4478-B0F6-25A42EF6D454}" destId="{E237A577-C4AD-472E-9E3B-6A033A7BF4B2}" srcOrd="9" destOrd="0" parTransId="{F8D19291-7DD0-4E71-9D92-FD6B8F040C55}" sibTransId="{D63511E2-C8F3-4855-B946-FA5AAD577EA5}"/>
    <dgm:cxn modelId="{852ACCF6-1FC5-4DD7-8853-46165360546B}" type="presOf" srcId="{12C5EB2C-DD76-4EC6-8949-F3448A0AAB5E}" destId="{AB4FCB7F-A49F-4353-879C-2E921558696E}" srcOrd="0" destOrd="0" presId="urn:microsoft.com/office/officeart/2008/layout/LinedList"/>
    <dgm:cxn modelId="{6F959035-FB9E-4C8D-AEE1-2AE29F7C931E}" type="presParOf" srcId="{C41439C5-6AD6-4720-AE0F-CD90E89DA5ED}" destId="{BA5C9061-9B19-43E6-9F3C-D769F4A98FD8}" srcOrd="0" destOrd="0" presId="urn:microsoft.com/office/officeart/2008/layout/LinedList"/>
    <dgm:cxn modelId="{2387FB2B-0759-4AFA-B900-D99BB98CC607}" type="presParOf" srcId="{C41439C5-6AD6-4720-AE0F-CD90E89DA5ED}" destId="{9B9632E0-1CB1-46A4-90C3-490C97EC7345}" srcOrd="1" destOrd="0" presId="urn:microsoft.com/office/officeart/2008/layout/LinedList"/>
    <dgm:cxn modelId="{6D7B2591-DB05-4DB5-B89B-582BC4934210}" type="presParOf" srcId="{9B9632E0-1CB1-46A4-90C3-490C97EC7345}" destId="{4B2ED64E-E69D-45E7-846E-711082914077}" srcOrd="0" destOrd="0" presId="urn:microsoft.com/office/officeart/2008/layout/LinedList"/>
    <dgm:cxn modelId="{AB203CD1-EA58-4DA8-BC3B-F7AC68EE8458}" type="presParOf" srcId="{9B9632E0-1CB1-46A4-90C3-490C97EC7345}" destId="{CAC16B88-0389-4602-9E57-9D0988505CD7}" srcOrd="1" destOrd="0" presId="urn:microsoft.com/office/officeart/2008/layout/LinedList"/>
    <dgm:cxn modelId="{F1984500-EB46-49B6-8944-E14B52429512}" type="presParOf" srcId="{C41439C5-6AD6-4720-AE0F-CD90E89DA5ED}" destId="{E83EDA52-4C36-4D7B-AF51-8B4397163B18}" srcOrd="2" destOrd="0" presId="urn:microsoft.com/office/officeart/2008/layout/LinedList"/>
    <dgm:cxn modelId="{6360232E-898B-4062-B97B-078DD897B605}" type="presParOf" srcId="{C41439C5-6AD6-4720-AE0F-CD90E89DA5ED}" destId="{D03E3393-2494-48B9-BECF-8C1EEAF29657}" srcOrd="3" destOrd="0" presId="urn:microsoft.com/office/officeart/2008/layout/LinedList"/>
    <dgm:cxn modelId="{252BFFE9-3853-4426-81FF-9C2D71AAD13B}" type="presParOf" srcId="{D03E3393-2494-48B9-BECF-8C1EEAF29657}" destId="{D17EDAB6-8F72-462C-92DA-BF0ADDA03470}" srcOrd="0" destOrd="0" presId="urn:microsoft.com/office/officeart/2008/layout/LinedList"/>
    <dgm:cxn modelId="{1AD50AB1-C1E8-4F8C-8B35-E8D35610FDBC}" type="presParOf" srcId="{D03E3393-2494-48B9-BECF-8C1EEAF29657}" destId="{0D73AC36-6964-40ED-B8BA-EAEFA000672D}" srcOrd="1" destOrd="0" presId="urn:microsoft.com/office/officeart/2008/layout/LinedList"/>
    <dgm:cxn modelId="{71D668D8-2F10-4AC6-A218-9DF77881775E}" type="presParOf" srcId="{C41439C5-6AD6-4720-AE0F-CD90E89DA5ED}" destId="{A10861A2-266A-47FB-87F8-C0CB237EFCCD}" srcOrd="4" destOrd="0" presId="urn:microsoft.com/office/officeart/2008/layout/LinedList"/>
    <dgm:cxn modelId="{8BFC0A71-4720-4EDA-94BB-BE4B1115015D}" type="presParOf" srcId="{C41439C5-6AD6-4720-AE0F-CD90E89DA5ED}" destId="{57678D5E-5889-4EA3-8621-D7ABEA704D39}" srcOrd="5" destOrd="0" presId="urn:microsoft.com/office/officeart/2008/layout/LinedList"/>
    <dgm:cxn modelId="{326E5FF5-702B-4435-9C92-4C40297093F5}" type="presParOf" srcId="{57678D5E-5889-4EA3-8621-D7ABEA704D39}" destId="{21D77DB2-B97A-465F-98DE-CF8359D0E34E}" srcOrd="0" destOrd="0" presId="urn:microsoft.com/office/officeart/2008/layout/LinedList"/>
    <dgm:cxn modelId="{ADA6A28A-13E7-46D5-BF27-A84D4D3A252B}" type="presParOf" srcId="{57678D5E-5889-4EA3-8621-D7ABEA704D39}" destId="{5D21D9EF-AD97-40C2-A739-96B017D1FBAD}" srcOrd="1" destOrd="0" presId="urn:microsoft.com/office/officeart/2008/layout/LinedList"/>
    <dgm:cxn modelId="{17CE3613-BA4E-47A3-B516-D56EF3C386F3}" type="presParOf" srcId="{C41439C5-6AD6-4720-AE0F-CD90E89DA5ED}" destId="{12803758-C143-4574-89C2-8FF5A9B9BAB0}" srcOrd="6" destOrd="0" presId="urn:microsoft.com/office/officeart/2008/layout/LinedList"/>
    <dgm:cxn modelId="{71DE025D-A19E-4D73-98A7-4E4D10390C00}" type="presParOf" srcId="{C41439C5-6AD6-4720-AE0F-CD90E89DA5ED}" destId="{FD3BC070-21F0-4A8A-9546-D0D675A5BD02}" srcOrd="7" destOrd="0" presId="urn:microsoft.com/office/officeart/2008/layout/LinedList"/>
    <dgm:cxn modelId="{EC77A5FE-403F-40FD-AE29-C1BC3E8074ED}" type="presParOf" srcId="{FD3BC070-21F0-4A8A-9546-D0D675A5BD02}" destId="{15C1578C-05BE-4648-858B-A04AF10F9082}" srcOrd="0" destOrd="0" presId="urn:microsoft.com/office/officeart/2008/layout/LinedList"/>
    <dgm:cxn modelId="{CEE02F25-7294-4547-AFBF-058C457F920A}" type="presParOf" srcId="{FD3BC070-21F0-4A8A-9546-D0D675A5BD02}" destId="{EFAA3157-19B6-4CEC-8F00-9AE96F203F18}" srcOrd="1" destOrd="0" presId="urn:microsoft.com/office/officeart/2008/layout/LinedList"/>
    <dgm:cxn modelId="{DC37A6A7-1E48-4022-8286-1B359CC618DB}" type="presParOf" srcId="{C41439C5-6AD6-4720-AE0F-CD90E89DA5ED}" destId="{5E2A8017-A025-4179-BD4E-23110A160C3A}" srcOrd="8" destOrd="0" presId="urn:microsoft.com/office/officeart/2008/layout/LinedList"/>
    <dgm:cxn modelId="{F968FB94-8A35-485F-BCB7-CB962DACAD46}" type="presParOf" srcId="{C41439C5-6AD6-4720-AE0F-CD90E89DA5ED}" destId="{83ACB39B-EF4D-437F-8331-1A94D3C5B45F}" srcOrd="9" destOrd="0" presId="urn:microsoft.com/office/officeart/2008/layout/LinedList"/>
    <dgm:cxn modelId="{A6F5B70E-79E6-466A-92B2-4B7E5BD42401}" type="presParOf" srcId="{83ACB39B-EF4D-437F-8331-1A94D3C5B45F}" destId="{84763991-81D5-45E6-A607-DA83FB53E67A}" srcOrd="0" destOrd="0" presId="urn:microsoft.com/office/officeart/2008/layout/LinedList"/>
    <dgm:cxn modelId="{53571FDB-09B1-408F-ABFE-91FB0CBC2015}" type="presParOf" srcId="{83ACB39B-EF4D-437F-8331-1A94D3C5B45F}" destId="{14954226-A0BB-4419-A59A-66AB883598B2}" srcOrd="1" destOrd="0" presId="urn:microsoft.com/office/officeart/2008/layout/LinedList"/>
    <dgm:cxn modelId="{3DFD0567-E677-4A23-8EC8-0BE44841AA1D}" type="presParOf" srcId="{C41439C5-6AD6-4720-AE0F-CD90E89DA5ED}" destId="{267E6277-F8E6-4F37-B53C-6D7A86E6279A}" srcOrd="10" destOrd="0" presId="urn:microsoft.com/office/officeart/2008/layout/LinedList"/>
    <dgm:cxn modelId="{5CCF27D2-903D-4F7B-962B-30F69A49966C}" type="presParOf" srcId="{C41439C5-6AD6-4720-AE0F-CD90E89DA5ED}" destId="{5B0E091A-4EFD-424C-B2C3-E7E26BF2F8A9}" srcOrd="11" destOrd="0" presId="urn:microsoft.com/office/officeart/2008/layout/LinedList"/>
    <dgm:cxn modelId="{C1105E6A-4FFA-48C7-8E4D-EB70B3154B6D}" type="presParOf" srcId="{5B0E091A-4EFD-424C-B2C3-E7E26BF2F8A9}" destId="{C639A479-532F-4CE7-853E-4C52942D6CBC}" srcOrd="0" destOrd="0" presId="urn:microsoft.com/office/officeart/2008/layout/LinedList"/>
    <dgm:cxn modelId="{566EDD59-A7FD-4224-A383-C0F78502E27B}" type="presParOf" srcId="{5B0E091A-4EFD-424C-B2C3-E7E26BF2F8A9}" destId="{7D6E41C8-306C-47AA-8002-B559F309D766}" srcOrd="1" destOrd="0" presId="urn:microsoft.com/office/officeart/2008/layout/LinedList"/>
    <dgm:cxn modelId="{789CF2D1-8815-4703-B9F2-0BF50AE2D773}" type="presParOf" srcId="{C41439C5-6AD6-4720-AE0F-CD90E89DA5ED}" destId="{EDF191CB-02AD-46F2-BE18-E3523863E05F}" srcOrd="12" destOrd="0" presId="urn:microsoft.com/office/officeart/2008/layout/LinedList"/>
    <dgm:cxn modelId="{89412AEA-C6C7-4836-BB81-EF1350488902}" type="presParOf" srcId="{C41439C5-6AD6-4720-AE0F-CD90E89DA5ED}" destId="{A699EEC8-81DB-4AA6-9EFD-154786DFD807}" srcOrd="13" destOrd="0" presId="urn:microsoft.com/office/officeart/2008/layout/LinedList"/>
    <dgm:cxn modelId="{44F457A5-59E5-4D44-B31F-EAC2FCE23FBB}" type="presParOf" srcId="{A699EEC8-81DB-4AA6-9EFD-154786DFD807}" destId="{C85A6D0A-A8EE-4A8D-8186-E475F826A3FA}" srcOrd="0" destOrd="0" presId="urn:microsoft.com/office/officeart/2008/layout/LinedList"/>
    <dgm:cxn modelId="{D25D25CE-03DF-4A01-8EEB-8D1C702F728E}" type="presParOf" srcId="{A699EEC8-81DB-4AA6-9EFD-154786DFD807}" destId="{B83345E7-BEB3-4509-8647-C94E445436FA}" srcOrd="1" destOrd="0" presId="urn:microsoft.com/office/officeart/2008/layout/LinedList"/>
    <dgm:cxn modelId="{DB91DAC5-2FBE-47C4-BD61-52E298A2E37D}" type="presParOf" srcId="{C41439C5-6AD6-4720-AE0F-CD90E89DA5ED}" destId="{3FE394E2-644B-4867-89AA-F18A24912CB4}" srcOrd="14" destOrd="0" presId="urn:microsoft.com/office/officeart/2008/layout/LinedList"/>
    <dgm:cxn modelId="{ED1FEAF7-9918-47AE-9760-3D116B679246}" type="presParOf" srcId="{C41439C5-6AD6-4720-AE0F-CD90E89DA5ED}" destId="{3EABE90F-5A63-48B4-9ED9-6DCC268AA1C3}" srcOrd="15" destOrd="0" presId="urn:microsoft.com/office/officeart/2008/layout/LinedList"/>
    <dgm:cxn modelId="{B45EAED9-32D0-4ABF-82D4-44019ABBF29D}" type="presParOf" srcId="{3EABE90F-5A63-48B4-9ED9-6DCC268AA1C3}" destId="{3B49F931-68CA-473B-A430-D8E495A61452}" srcOrd="0" destOrd="0" presId="urn:microsoft.com/office/officeart/2008/layout/LinedList"/>
    <dgm:cxn modelId="{6917DCDC-B8B9-43A7-8E63-3668326C67D8}" type="presParOf" srcId="{3EABE90F-5A63-48B4-9ED9-6DCC268AA1C3}" destId="{CD5E036B-F188-4D55-B7E6-D9EA35995E9C}" srcOrd="1" destOrd="0" presId="urn:microsoft.com/office/officeart/2008/layout/LinedList"/>
    <dgm:cxn modelId="{01663C0D-E7C5-4CED-B23E-0B2150A3542F}" type="presParOf" srcId="{C41439C5-6AD6-4720-AE0F-CD90E89DA5ED}" destId="{4D043F77-C466-4E95-9A59-C8060954514E}" srcOrd="16" destOrd="0" presId="urn:microsoft.com/office/officeart/2008/layout/LinedList"/>
    <dgm:cxn modelId="{D9B194C2-EDA6-4D71-BD1E-CC01AEEA6527}" type="presParOf" srcId="{C41439C5-6AD6-4720-AE0F-CD90E89DA5ED}" destId="{59A88DD6-CBCF-4B21-8F4E-723E69DC1653}" srcOrd="17" destOrd="0" presId="urn:microsoft.com/office/officeart/2008/layout/LinedList"/>
    <dgm:cxn modelId="{D91968A1-FD5B-434D-8D00-56C298F33049}" type="presParOf" srcId="{59A88DD6-CBCF-4B21-8F4E-723E69DC1653}" destId="{AB4FCB7F-A49F-4353-879C-2E921558696E}" srcOrd="0" destOrd="0" presId="urn:microsoft.com/office/officeart/2008/layout/LinedList"/>
    <dgm:cxn modelId="{07804D4A-68B8-4F58-B88B-FA5D341E0130}" type="presParOf" srcId="{59A88DD6-CBCF-4B21-8F4E-723E69DC1653}" destId="{8C3D5891-42F2-40E4-8AD6-84702E6FFC44}" srcOrd="1" destOrd="0" presId="urn:microsoft.com/office/officeart/2008/layout/LinedList"/>
    <dgm:cxn modelId="{1F64F5B5-6FD9-4CDE-A70A-0444AF2142E2}" type="presParOf" srcId="{C41439C5-6AD6-4720-AE0F-CD90E89DA5ED}" destId="{0080EDCB-BD4B-4AD0-87DF-1B593309B384}" srcOrd="18" destOrd="0" presId="urn:microsoft.com/office/officeart/2008/layout/LinedList"/>
    <dgm:cxn modelId="{0DC22E41-E623-419A-BBEA-80281C9CD48C}" type="presParOf" srcId="{C41439C5-6AD6-4720-AE0F-CD90E89DA5ED}" destId="{102DA74B-972E-4476-871E-5B4ED63231F5}" srcOrd="19" destOrd="0" presId="urn:microsoft.com/office/officeart/2008/layout/LinedList"/>
    <dgm:cxn modelId="{DC483B18-E94D-41B2-87DD-80C7FB2C3901}" type="presParOf" srcId="{102DA74B-972E-4476-871E-5B4ED63231F5}" destId="{753F74CA-13B2-4572-8304-D05765135793}" srcOrd="0" destOrd="0" presId="urn:microsoft.com/office/officeart/2008/layout/LinedList"/>
    <dgm:cxn modelId="{2296CC87-51C0-4E46-9CC0-BC2005743D46}" type="presParOf" srcId="{102DA74B-972E-4476-871E-5B4ED63231F5}" destId="{24302721-2B81-4299-B52A-67E5C916A764}" srcOrd="1" destOrd="0" presId="urn:microsoft.com/office/officeart/2008/layout/LinedList"/>
    <dgm:cxn modelId="{DFF080FB-99B5-4993-A21E-9A6369ABB5AA}" type="presParOf" srcId="{C41439C5-6AD6-4720-AE0F-CD90E89DA5ED}" destId="{EF5DD2EB-50FF-45AA-B70E-2EB3BD9FA105}" srcOrd="20" destOrd="0" presId="urn:microsoft.com/office/officeart/2008/layout/LinedList"/>
    <dgm:cxn modelId="{24A2957E-C482-4F33-80FF-BA820567DC73}" type="presParOf" srcId="{C41439C5-6AD6-4720-AE0F-CD90E89DA5ED}" destId="{FFC86B11-DC01-42E6-A230-498958F32AEF}" srcOrd="21" destOrd="0" presId="urn:microsoft.com/office/officeart/2008/layout/LinedList"/>
    <dgm:cxn modelId="{BC13D338-951C-4813-9BF8-5F5835512F2C}" type="presParOf" srcId="{FFC86B11-DC01-42E6-A230-498958F32AEF}" destId="{AD5E41E4-DF75-4F86-9D70-19028D89BEFC}" srcOrd="0" destOrd="0" presId="urn:microsoft.com/office/officeart/2008/layout/LinedList"/>
    <dgm:cxn modelId="{55BDAB44-63DD-4016-84CD-4BC8B78BFFD4}" type="presParOf" srcId="{FFC86B11-DC01-42E6-A230-498958F32AEF}" destId="{8684E2E0-0D92-41EB-B75B-309A57C6F8D4}" srcOrd="1" destOrd="0" presId="urn:microsoft.com/office/officeart/2008/layout/LinedList"/>
    <dgm:cxn modelId="{C5EDFAD3-D042-4533-9EB6-4CD40E7CBB72}" type="presParOf" srcId="{C41439C5-6AD6-4720-AE0F-CD90E89DA5ED}" destId="{8DE5E32D-CAAA-4E81-8D02-69FB57A793A3}" srcOrd="22" destOrd="0" presId="urn:microsoft.com/office/officeart/2008/layout/LinedList"/>
    <dgm:cxn modelId="{2D087C6B-E5D5-4C7C-B689-3E8D2F133C71}" type="presParOf" srcId="{C41439C5-6AD6-4720-AE0F-CD90E89DA5ED}" destId="{A595F01A-5A35-4367-83B0-9ADEF59624BD}" srcOrd="23" destOrd="0" presId="urn:microsoft.com/office/officeart/2008/layout/LinedList"/>
    <dgm:cxn modelId="{DBE5CB0E-BFF0-4E2C-9A77-E2B1FF758BA5}" type="presParOf" srcId="{A595F01A-5A35-4367-83B0-9ADEF59624BD}" destId="{59823251-23CE-4827-89DE-CFC0C4EF42A4}" srcOrd="0" destOrd="0" presId="urn:microsoft.com/office/officeart/2008/layout/LinedList"/>
    <dgm:cxn modelId="{BA251006-3800-4250-8AD0-D395BCD29683}" type="presParOf" srcId="{A595F01A-5A35-4367-83B0-9ADEF59624BD}" destId="{41CE8A6B-1628-4B59-AFC9-7A99715D8C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C9061-9B19-43E6-9F3C-D769F4A98FD8}">
      <dsp:nvSpPr>
        <dsp:cNvPr id="0" name=""/>
        <dsp:cNvSpPr/>
      </dsp:nvSpPr>
      <dsp:spPr>
        <a:xfrm>
          <a:off x="0" y="3035"/>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2ED64E-E69D-45E7-846E-711082914077}">
      <dsp:nvSpPr>
        <dsp:cNvPr id="0" name=""/>
        <dsp:cNvSpPr/>
      </dsp:nvSpPr>
      <dsp:spPr>
        <a:xfrm>
          <a:off x="0" y="3035"/>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Hardware Limitations</a:t>
          </a:r>
          <a:r>
            <a:rPr lang="en-GB" sz="1600" b="0" i="0" kern="1200"/>
            <a:t>: Arduino Due's processing and memory constraints.</a:t>
          </a:r>
          <a:endParaRPr lang="en-US" sz="1600" kern="1200"/>
        </a:p>
      </dsp:txBody>
      <dsp:txXfrm>
        <a:off x="0" y="3035"/>
        <a:ext cx="6422571" cy="517584"/>
      </dsp:txXfrm>
    </dsp:sp>
    <dsp:sp modelId="{E83EDA52-4C36-4D7B-AF51-8B4397163B18}">
      <dsp:nvSpPr>
        <dsp:cNvPr id="0" name=""/>
        <dsp:cNvSpPr/>
      </dsp:nvSpPr>
      <dsp:spPr>
        <a:xfrm>
          <a:off x="0" y="520620"/>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7EDAB6-8F72-462C-92DA-BF0ADDA03470}">
      <dsp:nvSpPr>
        <dsp:cNvPr id="0" name=""/>
        <dsp:cNvSpPr/>
      </dsp:nvSpPr>
      <dsp:spPr>
        <a:xfrm>
          <a:off x="0" y="520620"/>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Battery Demand</a:t>
          </a:r>
          <a:r>
            <a:rPr lang="en-GB" sz="1600" b="0" i="0" kern="1200"/>
            <a:t>: High power use by sensors and Bluetooth.</a:t>
          </a:r>
          <a:endParaRPr lang="en-US" sz="1600" kern="1200"/>
        </a:p>
      </dsp:txBody>
      <dsp:txXfrm>
        <a:off x="0" y="520620"/>
        <a:ext cx="6422571" cy="517584"/>
      </dsp:txXfrm>
    </dsp:sp>
    <dsp:sp modelId="{A10861A2-266A-47FB-87F8-C0CB237EFCCD}">
      <dsp:nvSpPr>
        <dsp:cNvPr id="0" name=""/>
        <dsp:cNvSpPr/>
      </dsp:nvSpPr>
      <dsp:spPr>
        <a:xfrm>
          <a:off x="0" y="1038204"/>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D77DB2-B97A-465F-98DE-CF8359D0E34E}">
      <dsp:nvSpPr>
        <dsp:cNvPr id="0" name=""/>
        <dsp:cNvSpPr/>
      </dsp:nvSpPr>
      <dsp:spPr>
        <a:xfrm>
          <a:off x="0" y="1038204"/>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Bluetooth Range</a:t>
          </a:r>
          <a:r>
            <a:rPr lang="en-GB" sz="1600" b="0" i="0" kern="1200"/>
            <a:t>: Susceptibility to interference and range limits.</a:t>
          </a:r>
          <a:endParaRPr lang="en-US" sz="1600" kern="1200"/>
        </a:p>
      </dsp:txBody>
      <dsp:txXfrm>
        <a:off x="0" y="1038204"/>
        <a:ext cx="6422571" cy="517584"/>
      </dsp:txXfrm>
    </dsp:sp>
    <dsp:sp modelId="{12803758-C143-4574-89C2-8FF5A9B9BAB0}">
      <dsp:nvSpPr>
        <dsp:cNvPr id="0" name=""/>
        <dsp:cNvSpPr/>
      </dsp:nvSpPr>
      <dsp:spPr>
        <a:xfrm>
          <a:off x="0" y="1555789"/>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1578C-05BE-4648-858B-A04AF10F9082}">
      <dsp:nvSpPr>
        <dsp:cNvPr id="0" name=""/>
        <dsp:cNvSpPr/>
      </dsp:nvSpPr>
      <dsp:spPr>
        <a:xfrm>
          <a:off x="0" y="1555789"/>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Sensor Precision</a:t>
          </a:r>
          <a:r>
            <a:rPr lang="en-GB" sz="1600" b="0" i="0" kern="1200"/>
            <a:t>: Accuracy issues with DHT11 and MAX30100.</a:t>
          </a:r>
          <a:endParaRPr lang="en-US" sz="1600" kern="1200"/>
        </a:p>
      </dsp:txBody>
      <dsp:txXfrm>
        <a:off x="0" y="1555789"/>
        <a:ext cx="6422571" cy="517584"/>
      </dsp:txXfrm>
    </dsp:sp>
    <dsp:sp modelId="{5E2A8017-A025-4179-BD4E-23110A160C3A}">
      <dsp:nvSpPr>
        <dsp:cNvPr id="0" name=""/>
        <dsp:cNvSpPr/>
      </dsp:nvSpPr>
      <dsp:spPr>
        <a:xfrm>
          <a:off x="0" y="2073374"/>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763991-81D5-45E6-A607-DA83FB53E67A}">
      <dsp:nvSpPr>
        <dsp:cNvPr id="0" name=""/>
        <dsp:cNvSpPr/>
      </dsp:nvSpPr>
      <dsp:spPr>
        <a:xfrm>
          <a:off x="0" y="2073374"/>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Size and Weight</a:t>
          </a:r>
          <a:r>
            <a:rPr lang="en-GB" sz="1600" b="0" i="0" kern="1200"/>
            <a:t>: Impact on wheelchair's manoeuvrability.</a:t>
          </a:r>
          <a:endParaRPr lang="en-US" sz="1600" kern="1200"/>
        </a:p>
      </dsp:txBody>
      <dsp:txXfrm>
        <a:off x="0" y="2073374"/>
        <a:ext cx="6422571" cy="517584"/>
      </dsp:txXfrm>
    </dsp:sp>
    <dsp:sp modelId="{267E6277-F8E6-4F37-B53C-6D7A86E6279A}">
      <dsp:nvSpPr>
        <dsp:cNvPr id="0" name=""/>
        <dsp:cNvSpPr/>
      </dsp:nvSpPr>
      <dsp:spPr>
        <a:xfrm>
          <a:off x="0" y="2590958"/>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9A479-532F-4CE7-853E-4C52942D6CBC}">
      <dsp:nvSpPr>
        <dsp:cNvPr id="0" name=""/>
        <dsp:cNvSpPr/>
      </dsp:nvSpPr>
      <dsp:spPr>
        <a:xfrm>
          <a:off x="0" y="2590958"/>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Complex Interface</a:t>
          </a:r>
          <a:r>
            <a:rPr lang="en-GB" sz="1600" b="0" i="0" kern="1200"/>
            <a:t>: Challenges for elderly or impaired users.</a:t>
          </a:r>
          <a:endParaRPr lang="en-US" sz="1600" kern="1200"/>
        </a:p>
      </dsp:txBody>
      <dsp:txXfrm>
        <a:off x="0" y="2590958"/>
        <a:ext cx="6422571" cy="517584"/>
      </dsp:txXfrm>
    </dsp:sp>
    <dsp:sp modelId="{EDF191CB-02AD-46F2-BE18-E3523863E05F}">
      <dsp:nvSpPr>
        <dsp:cNvPr id="0" name=""/>
        <dsp:cNvSpPr/>
      </dsp:nvSpPr>
      <dsp:spPr>
        <a:xfrm>
          <a:off x="0" y="3108543"/>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A6D0A-A8EE-4A8D-8186-E475F826A3FA}">
      <dsp:nvSpPr>
        <dsp:cNvPr id="0" name=""/>
        <dsp:cNvSpPr/>
      </dsp:nvSpPr>
      <dsp:spPr>
        <a:xfrm>
          <a:off x="0" y="3108543"/>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Increased Costs</a:t>
          </a:r>
          <a:r>
            <a:rPr lang="en-GB" sz="1600" b="0" i="0" kern="1200"/>
            <a:t>: Due to advanced technology integration.</a:t>
          </a:r>
          <a:endParaRPr lang="en-US" sz="1600" kern="1200"/>
        </a:p>
      </dsp:txBody>
      <dsp:txXfrm>
        <a:off x="0" y="3108543"/>
        <a:ext cx="6422571" cy="517584"/>
      </dsp:txXfrm>
    </dsp:sp>
    <dsp:sp modelId="{3FE394E2-644B-4867-89AA-F18A24912CB4}">
      <dsp:nvSpPr>
        <dsp:cNvPr id="0" name=""/>
        <dsp:cNvSpPr/>
      </dsp:nvSpPr>
      <dsp:spPr>
        <a:xfrm>
          <a:off x="0" y="3626128"/>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49F931-68CA-473B-A430-D8E495A61452}">
      <dsp:nvSpPr>
        <dsp:cNvPr id="0" name=""/>
        <dsp:cNvSpPr/>
      </dsp:nvSpPr>
      <dsp:spPr>
        <a:xfrm>
          <a:off x="0" y="3626128"/>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Environmental Sensitivity</a:t>
          </a:r>
          <a:r>
            <a:rPr lang="en-GB" sz="1600" b="0" i="0" kern="1200"/>
            <a:t>: Affected by extreme weather.</a:t>
          </a:r>
          <a:endParaRPr lang="en-US" sz="1600" kern="1200"/>
        </a:p>
      </dsp:txBody>
      <dsp:txXfrm>
        <a:off x="0" y="3626128"/>
        <a:ext cx="6422571" cy="517584"/>
      </dsp:txXfrm>
    </dsp:sp>
    <dsp:sp modelId="{4D043F77-C466-4E95-9A59-C8060954514E}">
      <dsp:nvSpPr>
        <dsp:cNvPr id="0" name=""/>
        <dsp:cNvSpPr/>
      </dsp:nvSpPr>
      <dsp:spPr>
        <a:xfrm>
          <a:off x="0" y="4143712"/>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FCB7F-A49F-4353-879C-2E921558696E}">
      <dsp:nvSpPr>
        <dsp:cNvPr id="0" name=""/>
        <dsp:cNvSpPr/>
      </dsp:nvSpPr>
      <dsp:spPr>
        <a:xfrm>
          <a:off x="0" y="4143712"/>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Maintenance Needs</a:t>
          </a:r>
          <a:r>
            <a:rPr lang="en-GB" sz="1600" b="0" i="0" kern="1200"/>
            <a:t>: Higher due to system complexity.</a:t>
          </a:r>
          <a:endParaRPr lang="en-US" sz="1600" kern="1200"/>
        </a:p>
      </dsp:txBody>
      <dsp:txXfrm>
        <a:off x="0" y="4143712"/>
        <a:ext cx="6422571" cy="517584"/>
      </dsp:txXfrm>
    </dsp:sp>
    <dsp:sp modelId="{0080EDCB-BD4B-4AD0-87DF-1B593309B384}">
      <dsp:nvSpPr>
        <dsp:cNvPr id="0" name=""/>
        <dsp:cNvSpPr/>
      </dsp:nvSpPr>
      <dsp:spPr>
        <a:xfrm>
          <a:off x="0" y="4661297"/>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3F74CA-13B2-4572-8304-D05765135793}">
      <dsp:nvSpPr>
        <dsp:cNvPr id="0" name=""/>
        <dsp:cNvSpPr/>
      </dsp:nvSpPr>
      <dsp:spPr>
        <a:xfrm>
          <a:off x="0" y="4661297"/>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Data Security Concerns</a:t>
          </a:r>
          <a:r>
            <a:rPr lang="en-GB" sz="1600" b="0" i="0" kern="1200"/>
            <a:t>: Risks with health data privacy.</a:t>
          </a:r>
          <a:endParaRPr lang="en-US" sz="1600" kern="1200"/>
        </a:p>
      </dsp:txBody>
      <dsp:txXfrm>
        <a:off x="0" y="4661297"/>
        <a:ext cx="6422571" cy="517584"/>
      </dsp:txXfrm>
    </dsp:sp>
    <dsp:sp modelId="{EF5DD2EB-50FF-45AA-B70E-2EB3BD9FA105}">
      <dsp:nvSpPr>
        <dsp:cNvPr id="0" name=""/>
        <dsp:cNvSpPr/>
      </dsp:nvSpPr>
      <dsp:spPr>
        <a:xfrm>
          <a:off x="0" y="5178882"/>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5E41E4-DF75-4F86-9D70-19028D89BEFC}">
      <dsp:nvSpPr>
        <dsp:cNvPr id="0" name=""/>
        <dsp:cNvSpPr/>
      </dsp:nvSpPr>
      <dsp:spPr>
        <a:xfrm>
          <a:off x="0" y="5178882"/>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Regulatory Hurdles</a:t>
          </a:r>
          <a:r>
            <a:rPr lang="en-GB" sz="1600" b="0" i="0" kern="1200"/>
            <a:t>: Compliance with health standards.</a:t>
          </a:r>
          <a:endParaRPr lang="en-US" sz="1600" kern="1200"/>
        </a:p>
      </dsp:txBody>
      <dsp:txXfrm>
        <a:off x="0" y="5178882"/>
        <a:ext cx="6422571" cy="517584"/>
      </dsp:txXfrm>
    </dsp:sp>
    <dsp:sp modelId="{8DE5E32D-CAAA-4E81-8D02-69FB57A793A3}">
      <dsp:nvSpPr>
        <dsp:cNvPr id="0" name=""/>
        <dsp:cNvSpPr/>
      </dsp:nvSpPr>
      <dsp:spPr>
        <a:xfrm>
          <a:off x="0" y="5696466"/>
          <a:ext cx="64225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23251-23CE-4827-89DE-CFC0C4EF42A4}">
      <dsp:nvSpPr>
        <dsp:cNvPr id="0" name=""/>
        <dsp:cNvSpPr/>
      </dsp:nvSpPr>
      <dsp:spPr>
        <a:xfrm>
          <a:off x="0" y="5696466"/>
          <a:ext cx="6422571" cy="51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b="1" i="0" kern="1200"/>
            <a:t>Software Updates</a:t>
          </a:r>
          <a:r>
            <a:rPr lang="en-GB" sz="1600" b="0" i="0" kern="1200"/>
            <a:t>: Need for regular maintenance.</a:t>
          </a:r>
          <a:endParaRPr lang="en-US" sz="1600" kern="1200"/>
        </a:p>
      </dsp:txBody>
      <dsp:txXfrm>
        <a:off x="0" y="5696466"/>
        <a:ext cx="6422571" cy="51758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382DA-0EEE-4F95-9305-B4F2DC21CB2F}" type="datetimeFigureOut">
              <a:rPr lang="en-IN" smtClean="0"/>
              <a:t>30-11-2023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E74AB-99BD-4468-A89E-C9AA64F61C2D}" type="slidenum">
              <a:rPr lang="en-IN" smtClean="0"/>
              <a:t>‹#›</a:t>
            </a:fld>
            <a:endParaRPr lang="en-IN"/>
          </a:p>
        </p:txBody>
      </p:sp>
    </p:spTree>
    <p:extLst>
      <p:ext uri="{BB962C8B-B14F-4D97-AF65-F5344CB8AC3E}">
        <p14:creationId xmlns:p14="http://schemas.microsoft.com/office/powerpoint/2010/main" val="334184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15fd838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15fd838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15fd838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15fd838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15fd838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15fd838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70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15fd838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15fd838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543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15fd838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15fd838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34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15fd838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15fd838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42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CE31-9055-4743-3083-9B368D51ED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43DF7F-91FE-4FB2-413A-DF137A87B9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D14586-DF2C-B635-F2E9-E32D7D48953B}"/>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5" name="Footer Placeholder 4">
            <a:extLst>
              <a:ext uri="{FF2B5EF4-FFF2-40B4-BE49-F238E27FC236}">
                <a16:creationId xmlns:a16="http://schemas.microsoft.com/office/drawing/2014/main" id="{0AE1391D-1BB8-7D46-CEE9-51A7AB051D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DD3F9-4198-2FA0-E7F8-79A8E9059E89}"/>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3688207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2190B-B472-E302-5FFF-E18D3F8D737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C5F379-54AB-6C9E-1F41-7FF1070335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9D39A3-C44E-6061-E139-DFB8D59DB8AB}"/>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5" name="Footer Placeholder 4">
            <a:extLst>
              <a:ext uri="{FF2B5EF4-FFF2-40B4-BE49-F238E27FC236}">
                <a16:creationId xmlns:a16="http://schemas.microsoft.com/office/drawing/2014/main" id="{E0F6461E-9193-9760-12FE-86DC3F889F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C96FA1-C1DE-5841-7584-FD6BCC808A8B}"/>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932164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E4A1D3-FD68-34E3-4FBC-46C20EDB35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C05C60-1C9B-2E45-E3EA-ECC84F34CE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F1C443-9ECF-A01E-7B72-702E65B90973}"/>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5" name="Footer Placeholder 4">
            <a:extLst>
              <a:ext uri="{FF2B5EF4-FFF2-40B4-BE49-F238E27FC236}">
                <a16:creationId xmlns:a16="http://schemas.microsoft.com/office/drawing/2014/main" id="{A1AFFD08-E68B-0E6E-D927-1D57044E70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E6BDDE-6645-5105-D425-11540B6E34B6}"/>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2424834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3"/>
        <p:cNvGrpSpPr/>
        <p:nvPr/>
      </p:nvGrpSpPr>
      <p:grpSpPr>
        <a:xfrm>
          <a:off x="0" y="0"/>
          <a:ext cx="0" cy="0"/>
          <a:chOff x="0" y="0"/>
          <a:chExt cx="0" cy="0"/>
        </a:xfrm>
      </p:grpSpPr>
      <p:sp>
        <p:nvSpPr>
          <p:cNvPr id="84" name="Google Shape;84;p21"/>
          <p:cNvSpPr/>
          <p:nvPr/>
        </p:nvSpPr>
        <p:spPr>
          <a:xfrm>
            <a:off x="6096000" y="10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85" name="Google Shape;85;p21"/>
          <p:cNvCxnSpPr/>
          <p:nvPr/>
        </p:nvCxnSpPr>
        <p:spPr>
          <a:xfrm>
            <a:off x="6706233" y="5994000"/>
            <a:ext cx="6244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354000" y="1607767"/>
            <a:ext cx="5393600" cy="20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7" name="Google Shape;87;p21"/>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8" name="Google Shape;88;p21"/>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1425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CC5C-7383-E438-9744-6D6FCC90EB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E14758-B1D6-9BB5-8380-CD19EE5069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4DA021-BD38-264C-AFFD-B7B5A208AE8F}"/>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5" name="Footer Placeholder 4">
            <a:extLst>
              <a:ext uri="{FF2B5EF4-FFF2-40B4-BE49-F238E27FC236}">
                <a16:creationId xmlns:a16="http://schemas.microsoft.com/office/drawing/2014/main" id="{142FEF1C-7309-EA89-6A6C-E5A3FB1FB9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DEEEA2-D2A8-6760-0FF1-C20A60BBD7A0}"/>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2916913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0F89-5E75-7CCA-3974-4DC2237A5D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9E1D57-0C0E-2342-2A8F-63192C37CD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6D0363-B93A-7C17-CD1E-B1B9B0E72B89}"/>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5" name="Footer Placeholder 4">
            <a:extLst>
              <a:ext uri="{FF2B5EF4-FFF2-40B4-BE49-F238E27FC236}">
                <a16:creationId xmlns:a16="http://schemas.microsoft.com/office/drawing/2014/main" id="{592513CD-8E72-5997-31EE-8FA75C5358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1880C8-F0E6-F663-B605-0A01AB0950D5}"/>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1472210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44D7-019C-2AFD-6706-A448F5ECD9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E6D4B4-144B-4A07-304B-5202630A36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3F6B306-42DC-D9F2-1107-D0155D7568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203AAB5-9349-5F1A-666E-E72555B50DB2}"/>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6" name="Footer Placeholder 5">
            <a:extLst>
              <a:ext uri="{FF2B5EF4-FFF2-40B4-BE49-F238E27FC236}">
                <a16:creationId xmlns:a16="http://schemas.microsoft.com/office/drawing/2014/main" id="{8241FE7A-4B1E-6B45-E94B-0CB4E74C94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613F5B-74E0-D12F-8156-2BB161FB86C3}"/>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2715904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E0073-3C40-F55A-7B3C-4C7BD52071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86A418-EDA2-6E30-01C1-11848D0096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F50925-A0C7-1CF4-2938-FBBCE1DFE0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E7EE7F-FF40-E6EC-7B33-EBCF07524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34D4A9-EFC4-9FFF-6061-F2E500A198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282227-90A0-0D02-D51D-CF8F134D708C}"/>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8" name="Footer Placeholder 7">
            <a:extLst>
              <a:ext uri="{FF2B5EF4-FFF2-40B4-BE49-F238E27FC236}">
                <a16:creationId xmlns:a16="http://schemas.microsoft.com/office/drawing/2014/main" id="{2D99C034-AE50-30CA-B26B-34127CBC8C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46D963F-3FBD-57B4-E678-8A2E29A4E76E}"/>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430906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6542-3BA7-038D-44C1-12A4245343A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BE362E-36D4-9B31-8C4D-F686790D70C9}"/>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4" name="Footer Placeholder 3">
            <a:extLst>
              <a:ext uri="{FF2B5EF4-FFF2-40B4-BE49-F238E27FC236}">
                <a16:creationId xmlns:a16="http://schemas.microsoft.com/office/drawing/2014/main" id="{3E6A3608-4AB9-8F1D-3A44-EACC0BE7279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429AB3-3090-AE27-3917-43175D545F0B}"/>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130098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19C0C-30A6-10C2-02A3-962AA4EB7367}"/>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3" name="Footer Placeholder 2">
            <a:extLst>
              <a:ext uri="{FF2B5EF4-FFF2-40B4-BE49-F238E27FC236}">
                <a16:creationId xmlns:a16="http://schemas.microsoft.com/office/drawing/2014/main" id="{9574E9EB-6559-BF94-348F-B3C4DCEE267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DB3CFF-3EBD-63D1-B893-BC85B35C2E0A}"/>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269018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4F06-2941-9A16-7947-EF8F2135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DF7DFB-69CC-FBEC-D33F-23A2E3802C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AF029DB-9A26-9FA4-DE45-8D955E7E8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FC157-0883-F64D-1D83-C297F0D5F8AE}"/>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6" name="Footer Placeholder 5">
            <a:extLst>
              <a:ext uri="{FF2B5EF4-FFF2-40B4-BE49-F238E27FC236}">
                <a16:creationId xmlns:a16="http://schemas.microsoft.com/office/drawing/2014/main" id="{6359B918-E9AE-0FD4-FC11-276E09B80F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3C6EE9-6ED3-29D8-C93B-31DFE4897A40}"/>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152191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B769-F394-9D6A-6CDA-D4C5179AC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F1689F9-62C8-6AFF-365A-86D475CDA3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1246DDA-0665-2451-68B3-2B656C4F4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79371-436D-F0C9-0789-60E83F5C6D8D}"/>
              </a:ext>
            </a:extLst>
          </p:cNvPr>
          <p:cNvSpPr>
            <a:spLocks noGrp="1"/>
          </p:cNvSpPr>
          <p:nvPr>
            <p:ph type="dt" sz="half" idx="10"/>
          </p:nvPr>
        </p:nvSpPr>
        <p:spPr/>
        <p:txBody>
          <a:bodyPr/>
          <a:lstStyle/>
          <a:p>
            <a:fld id="{D4FF2A7D-9C96-4AEF-A786-1F46EF5ADD87}" type="datetimeFigureOut">
              <a:rPr lang="en-IN" smtClean="0"/>
              <a:t>30-11-2023</a:t>
            </a:fld>
            <a:endParaRPr lang="en-IN"/>
          </a:p>
        </p:txBody>
      </p:sp>
      <p:sp>
        <p:nvSpPr>
          <p:cNvPr id="6" name="Footer Placeholder 5">
            <a:extLst>
              <a:ext uri="{FF2B5EF4-FFF2-40B4-BE49-F238E27FC236}">
                <a16:creationId xmlns:a16="http://schemas.microsoft.com/office/drawing/2014/main" id="{523A7BF2-792F-F011-8FE3-F36D34478E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C55E88-A263-D9A2-7203-50FCD82D7212}"/>
              </a:ext>
            </a:extLst>
          </p:cNvPr>
          <p:cNvSpPr>
            <a:spLocks noGrp="1"/>
          </p:cNvSpPr>
          <p:nvPr>
            <p:ph type="sldNum" sz="quarter" idx="12"/>
          </p:nvPr>
        </p:nvSpPr>
        <p:spPr/>
        <p:txBody>
          <a:bodyPr/>
          <a:lstStyle/>
          <a:p>
            <a:fld id="{748736D1-9B6E-42E2-996A-A1391696FD96}" type="slidenum">
              <a:rPr lang="en-IN" smtClean="0"/>
              <a:t>‹#›</a:t>
            </a:fld>
            <a:endParaRPr lang="en-IN"/>
          </a:p>
        </p:txBody>
      </p:sp>
    </p:spTree>
    <p:extLst>
      <p:ext uri="{BB962C8B-B14F-4D97-AF65-F5344CB8AC3E}">
        <p14:creationId xmlns:p14="http://schemas.microsoft.com/office/powerpoint/2010/main" val="1602462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9FB88-2158-DF55-4BB2-EB03E78DD0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9E1A35-BCFA-BE7C-8BCC-EAD68CF4D1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89F096-214F-6079-E572-B921BEB41B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FF2A7D-9C96-4AEF-A786-1F46EF5ADD87}" type="datetimeFigureOut">
              <a:rPr lang="en-IN" smtClean="0"/>
              <a:t>30-11-2023</a:t>
            </a:fld>
            <a:endParaRPr lang="en-IN"/>
          </a:p>
        </p:txBody>
      </p:sp>
      <p:sp>
        <p:nvSpPr>
          <p:cNvPr id="5" name="Footer Placeholder 4">
            <a:extLst>
              <a:ext uri="{FF2B5EF4-FFF2-40B4-BE49-F238E27FC236}">
                <a16:creationId xmlns:a16="http://schemas.microsoft.com/office/drawing/2014/main" id="{68EE7065-CDA2-F788-5127-F9776B85F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D4A128-51EC-8935-E122-4BF728625E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8736D1-9B6E-42E2-996A-A1391696FD96}" type="slidenum">
              <a:rPr lang="en-IN" smtClean="0"/>
              <a:t>‹#›</a:t>
            </a:fld>
            <a:endParaRPr lang="en-IN"/>
          </a:p>
        </p:txBody>
      </p:sp>
    </p:spTree>
    <p:extLst>
      <p:ext uri="{BB962C8B-B14F-4D97-AF65-F5344CB8AC3E}">
        <p14:creationId xmlns:p14="http://schemas.microsoft.com/office/powerpoint/2010/main" val="1916174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teachmemicro.com/max30100-arduino-heart-rate-sensor" TargetMode="External"/><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denshi.club/cookbook/arduino/mkrzero/mkr-zero-3-dht11.html"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ocw.cs.pub.ro/courses/pm/prj2021/avaduva/dynamic_ambient_lighting" TargetMode="External"/><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derbot.org/blog/2015/11/15/en-version-3-0.html" TargetMode="External"/><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raspberrypi.stackexchange.com/questions/1652/can-i-connect-a-16x2-lcd-screen-to-the-5v-gpio" TargetMode="External"/><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www.electronics-lab.com/proteus-adds-snapeda-cad-model-search-to-boost-electronics-design-productivit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file/d/1E_AEJAoBvh_V-NX3t3agMOIMeXmSfM1w/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piqsels.com/en/public-domain-photo-smadx/download" TargetMode="External"/><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rawpixel.com/search/meeting" TargetMode="External"/><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C42D-EB53-F471-8C63-49102EBA8A96}"/>
              </a:ext>
            </a:extLst>
          </p:cNvPr>
          <p:cNvSpPr>
            <a:spLocks noGrp="1"/>
          </p:cNvSpPr>
          <p:nvPr>
            <p:ph type="ctrTitle"/>
          </p:nvPr>
        </p:nvSpPr>
        <p:spPr>
          <a:xfrm>
            <a:off x="7511143" y="1954366"/>
            <a:ext cx="4550226" cy="2514856"/>
          </a:xfrm>
        </p:spPr>
        <p:txBody>
          <a:bodyPr>
            <a:noAutofit/>
          </a:bodyPr>
          <a:lstStyle/>
          <a:p>
            <a:r>
              <a:rPr lang="en-US" sz="2800" b="1">
                <a:latin typeface="Times New Roman" panose="02020603050405020304" pitchFamily="18" charset="0"/>
                <a:cs typeface="Times New Roman" panose="02020603050405020304" pitchFamily="18" charset="0"/>
              </a:rPr>
              <a:t>Smart Wheelchair Integrating Bluetooth and Health Monitoring System for Enhanced Mobility with Arduino Due</a:t>
            </a:r>
            <a:endParaRPr lang="en-IN" sz="2800" b="1">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7A9DE01-E8C5-8D26-BF7A-20347137831F}"/>
              </a:ext>
            </a:extLst>
          </p:cNvPr>
          <p:cNvSpPr>
            <a:spLocks noGrp="1"/>
          </p:cNvSpPr>
          <p:nvPr>
            <p:ph type="subTitle" idx="1"/>
          </p:nvPr>
        </p:nvSpPr>
        <p:spPr>
          <a:xfrm>
            <a:off x="7904851" y="5252673"/>
            <a:ext cx="3750046" cy="1200329"/>
          </a:xfrm>
        </p:spPr>
        <p:txBody>
          <a:bodyPr>
            <a:normAutofit/>
          </a:bodyPr>
          <a:lstStyle/>
          <a:p>
            <a:pPr>
              <a:lnSpc>
                <a:spcPct val="110000"/>
              </a:lnSpc>
            </a:pPr>
            <a:r>
              <a:rPr lang="en-IN" sz="1600">
                <a:latin typeface="Times New Roman" panose="02020603050405020304" pitchFamily="18" charset="0"/>
                <a:cs typeface="Times New Roman" panose="02020603050405020304" pitchFamily="18" charset="0"/>
              </a:rPr>
              <a:t>Pradheep Shankar (40240136)</a:t>
            </a:r>
          </a:p>
          <a:p>
            <a:pPr>
              <a:lnSpc>
                <a:spcPct val="110000"/>
              </a:lnSpc>
            </a:pPr>
            <a:r>
              <a:rPr lang="en-IN" sz="1600">
                <a:latin typeface="Times New Roman" panose="02020603050405020304" pitchFamily="18" charset="0"/>
                <a:cs typeface="Times New Roman" panose="02020603050405020304" pitchFamily="18" charset="0"/>
              </a:rPr>
              <a:t> Raghav Mohindru (40205963)</a:t>
            </a:r>
          </a:p>
          <a:p>
            <a:pPr>
              <a:lnSpc>
                <a:spcPct val="110000"/>
              </a:lnSpc>
            </a:pPr>
            <a:r>
              <a:rPr lang="en-IN" sz="1600">
                <a:latin typeface="Times New Roman" panose="02020603050405020304" pitchFamily="18" charset="0"/>
                <a:cs typeface="Times New Roman" panose="02020603050405020304" pitchFamily="18" charset="0"/>
              </a:rPr>
              <a:t> Neeraj Hampal (40195719)</a:t>
            </a:r>
          </a:p>
        </p:txBody>
      </p:sp>
      <p:pic>
        <p:nvPicPr>
          <p:cNvPr id="4" name="Picture 3">
            <a:extLst>
              <a:ext uri="{FF2B5EF4-FFF2-40B4-BE49-F238E27FC236}">
                <a16:creationId xmlns:a16="http://schemas.microsoft.com/office/drawing/2014/main" id="{9D249EDF-5437-D35C-FAFB-223A5B1C827B}"/>
              </a:ext>
            </a:extLst>
          </p:cNvPr>
          <p:cNvPicPr>
            <a:picLocks noChangeAspect="1"/>
          </p:cNvPicPr>
          <p:nvPr/>
        </p:nvPicPr>
        <p:blipFill rotWithShape="1">
          <a:blip r:embed="rId2"/>
          <a:srcRect l="12398" r="12399" b="1"/>
          <a:stretch/>
        </p:blipFill>
        <p:spPr>
          <a:xfrm>
            <a:off x="2" y="10"/>
            <a:ext cx="7367752" cy="6857990"/>
          </a:xfrm>
          <a:prstGeom prst="rect">
            <a:avLst/>
          </a:prstGeom>
          <a:noFill/>
        </p:spPr>
      </p:pic>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a:t>
            </a:fld>
            <a:endParaRPr lang="en-US">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E0A1F02B-95F1-24A1-5756-FCE270466093}"/>
              </a:ext>
            </a:extLst>
          </p:cNvPr>
          <p:cNvSpPr txBox="1"/>
          <p:nvPr/>
        </p:nvSpPr>
        <p:spPr>
          <a:xfrm>
            <a:off x="7504761" y="192173"/>
            <a:ext cx="4359728" cy="1477328"/>
          </a:xfrm>
          <a:prstGeom prst="rect">
            <a:avLst/>
          </a:prstGeom>
          <a:noFill/>
        </p:spPr>
        <p:txBody>
          <a:bodyPr wrap="square">
            <a:spAutoFit/>
          </a:bodyPr>
          <a:lstStyle/>
          <a:p>
            <a:pPr algn="ctr"/>
            <a:r>
              <a:rPr lang="en-US">
                <a:latin typeface="Times New Roman" panose="02020603050405020304" pitchFamily="18" charset="0"/>
                <a:cs typeface="Times New Roman" panose="02020603050405020304" pitchFamily="18" charset="0"/>
              </a:rPr>
              <a:t>COEN 6711-F</a:t>
            </a:r>
          </a:p>
          <a:p>
            <a:pPr algn="ctr"/>
            <a:r>
              <a:rPr lang="en-US">
                <a:latin typeface="Times New Roman" panose="02020603050405020304" pitchFamily="18" charset="0"/>
                <a:cs typeface="Times New Roman" panose="02020603050405020304" pitchFamily="18" charset="0"/>
              </a:rPr>
              <a:t>Microprocessors and their Applications</a:t>
            </a:r>
          </a:p>
          <a:p>
            <a:pPr algn="ctr"/>
            <a:r>
              <a:rPr lang="en-US">
                <a:latin typeface="Times New Roman" panose="02020603050405020304" pitchFamily="18" charset="0"/>
                <a:cs typeface="Times New Roman" panose="02020603050405020304" pitchFamily="18" charset="0"/>
              </a:rPr>
              <a:t>Electrical and Computer Engineering</a:t>
            </a:r>
          </a:p>
          <a:p>
            <a:pPr algn="ctr"/>
            <a:endParaRPr lang="en-US">
              <a:latin typeface="Times New Roman" panose="02020603050405020304" pitchFamily="18" charset="0"/>
              <a:cs typeface="Times New Roman" panose="02020603050405020304" pitchFamily="18" charset="0"/>
            </a:endParaRPr>
          </a:p>
          <a:p>
            <a:pPr algn="ctr"/>
            <a:r>
              <a:rPr lang="en-US">
                <a:latin typeface="Times New Roman" panose="02020603050405020304" pitchFamily="18" charset="0"/>
                <a:cs typeface="Times New Roman" panose="02020603050405020304" pitchFamily="18" charset="0"/>
              </a:rPr>
              <a:t>Fall 2023</a:t>
            </a:r>
            <a:endParaRPr lang="en-IN">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484BE1B-D2A7-ABA7-38EF-414657B13EA8}"/>
              </a:ext>
            </a:extLst>
          </p:cNvPr>
          <p:cNvSpPr txBox="1"/>
          <p:nvPr/>
        </p:nvSpPr>
        <p:spPr>
          <a:xfrm>
            <a:off x="6731097" y="1711112"/>
            <a:ext cx="6097554" cy="369332"/>
          </a:xfrm>
          <a:prstGeom prst="rect">
            <a:avLst/>
          </a:prstGeom>
          <a:noFill/>
        </p:spPr>
        <p:txBody>
          <a:bodyPr wrap="square">
            <a:spAutoFit/>
          </a:bodyPr>
          <a:lstStyle>
            <a:defPPr>
              <a:defRPr lang="en-US"/>
            </a:defPPr>
            <a:lvl1pPr algn="ctr">
              <a:defRPr>
                <a:latin typeface="Times New Roman" panose="02020603050405020304" pitchFamily="18" charset="0"/>
                <a:cs typeface="Times New Roman" panose="02020603050405020304" pitchFamily="18" charset="0"/>
              </a:defRPr>
            </a:lvl1pPr>
          </a:lstStyle>
          <a:p>
            <a:r>
              <a:rPr lang="en-US"/>
              <a:t>26th November 2023</a:t>
            </a:r>
          </a:p>
        </p:txBody>
      </p:sp>
      <p:sp>
        <p:nvSpPr>
          <p:cNvPr id="5" name="TextBox 4">
            <a:extLst>
              <a:ext uri="{FF2B5EF4-FFF2-40B4-BE49-F238E27FC236}">
                <a16:creationId xmlns:a16="http://schemas.microsoft.com/office/drawing/2014/main" id="{1D03C3AD-3C9C-94C6-3D1A-1707B00A7FFE}"/>
              </a:ext>
            </a:extLst>
          </p:cNvPr>
          <p:cNvSpPr txBox="1"/>
          <p:nvPr/>
        </p:nvSpPr>
        <p:spPr>
          <a:xfrm>
            <a:off x="900621" y="6268336"/>
            <a:ext cx="4950691" cy="369332"/>
          </a:xfrm>
          <a:prstGeom prst="rect">
            <a:avLst/>
          </a:prstGeom>
          <a:noFill/>
        </p:spPr>
        <p:txBody>
          <a:bodyPr wrap="square" rtlCol="0">
            <a:spAutoFit/>
          </a:bodyPr>
          <a:lstStyle/>
          <a:p>
            <a:r>
              <a:rPr lang="en-GB" b="1">
                <a:solidFill>
                  <a:schemeClr val="bg1"/>
                </a:solidFill>
                <a:latin typeface="Times New Roman" panose="02020603050405020304" pitchFamily="18" charset="0"/>
                <a:cs typeface="Times New Roman" panose="02020603050405020304" pitchFamily="18" charset="0"/>
              </a:rPr>
              <a:t>Course Instructor – Dr. Fadi El Hassan</a:t>
            </a:r>
            <a:endParaRPr lang="en-IN"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76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10</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192250" y="1397185"/>
            <a:ext cx="6382719" cy="5794310"/>
          </a:xfrm>
        </p:spPr>
        <p:txBody>
          <a:bodyPr>
            <a:normAutofit/>
          </a:bodyPr>
          <a:lstStyle/>
          <a:p>
            <a:pPr marL="342900" indent="-34290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Advanced Microcontroller</a:t>
            </a:r>
            <a:r>
              <a:rPr lang="en-IN" sz="2000" b="0" i="0">
                <a:effectLst/>
                <a:latin typeface="Times New Roman" panose="02020603050405020304" pitchFamily="18" charset="0"/>
                <a:cs typeface="Times New Roman" panose="02020603050405020304" pitchFamily="18" charset="0"/>
              </a:rPr>
              <a:t>: Atmel SAM3X8E ARM Cortex-M3 CPU.</a:t>
            </a:r>
          </a:p>
          <a:p>
            <a:pPr marL="342900" indent="-34290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32-bit Processing Power</a:t>
            </a:r>
            <a:r>
              <a:rPr lang="en-IN" sz="2000" b="0" i="0">
                <a:effectLst/>
                <a:latin typeface="Times New Roman" panose="02020603050405020304" pitchFamily="18" charset="0"/>
                <a:cs typeface="Times New Roman" panose="02020603050405020304" pitchFamily="18" charset="0"/>
              </a:rPr>
              <a:t>: Handles complex applications with ease.</a:t>
            </a:r>
          </a:p>
          <a:p>
            <a:pPr marL="342900" indent="-34290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Operating Voltage</a:t>
            </a:r>
            <a:r>
              <a:rPr lang="en-IN" sz="2000" b="0" i="0">
                <a:effectLst/>
                <a:latin typeface="Times New Roman" panose="02020603050405020304" pitchFamily="18" charset="0"/>
                <a:cs typeface="Times New Roman" panose="02020603050405020304" pitchFamily="18" charset="0"/>
              </a:rPr>
              <a:t>: Efficient 3.3V operation.</a:t>
            </a:r>
          </a:p>
          <a:p>
            <a:pPr marL="342900" indent="-34290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Enhanced Memory</a:t>
            </a:r>
            <a:r>
              <a:rPr lang="en-IN" sz="2000" b="0" i="0">
                <a:effectLst/>
                <a:latin typeface="Times New Roman" panose="02020603050405020304" pitchFamily="18" charset="0"/>
                <a:cs typeface="Times New Roman" panose="02020603050405020304" pitchFamily="18" charset="0"/>
              </a:rPr>
              <a:t>: 512 KB flash memory for larger programs.</a:t>
            </a:r>
          </a:p>
          <a:p>
            <a:pPr marL="342900" indent="-34290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Extensive I/O Options</a:t>
            </a:r>
            <a:r>
              <a:rPr lang="en-IN" sz="2000" b="0" i="0">
                <a:effectLst/>
                <a:latin typeface="Times New Roman" panose="02020603050405020304" pitchFamily="18" charset="0"/>
                <a:cs typeface="Times New Roman" panose="02020603050405020304" pitchFamily="18" charset="0"/>
              </a:rPr>
              <a:t>: 54 digital pins, 12 PWM outputs, 12 analog inputs.</a:t>
            </a:r>
          </a:p>
          <a:p>
            <a:pPr marL="342900" indent="-34290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High-Resolution DAC</a:t>
            </a:r>
            <a:r>
              <a:rPr lang="en-IN" sz="2000" b="0" i="0">
                <a:effectLst/>
                <a:latin typeface="Times New Roman" panose="02020603050405020304" pitchFamily="18" charset="0"/>
                <a:cs typeface="Times New Roman" panose="02020603050405020304" pitchFamily="18" charset="0"/>
              </a:rPr>
              <a:t>: 12-bit precision for accurate analog output.</a:t>
            </a:r>
          </a:p>
          <a:p>
            <a:pPr marL="342900" indent="-34290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USB Host Capability</a:t>
            </a:r>
            <a:r>
              <a:rPr lang="en-IN" sz="2000" b="0" i="0">
                <a:effectLst/>
                <a:latin typeface="Times New Roman" panose="02020603050405020304" pitchFamily="18" charset="0"/>
                <a:cs typeface="Times New Roman" panose="02020603050405020304" pitchFamily="18" charset="0"/>
              </a:rPr>
              <a:t>: Interfaces with USB devices directly.</a:t>
            </a:r>
          </a:p>
        </p:txBody>
      </p:sp>
      <p:sp>
        <p:nvSpPr>
          <p:cNvPr id="3" name="TextBox 2">
            <a:extLst>
              <a:ext uri="{FF2B5EF4-FFF2-40B4-BE49-F238E27FC236}">
                <a16:creationId xmlns:a16="http://schemas.microsoft.com/office/drawing/2014/main" id="{0892D0C9-25A2-D12B-9D7C-3459395E574A}"/>
              </a:ext>
            </a:extLst>
          </p:cNvPr>
          <p:cNvSpPr txBox="1"/>
          <p:nvPr/>
        </p:nvSpPr>
        <p:spPr>
          <a:xfrm>
            <a:off x="1380639" y="864918"/>
            <a:ext cx="3895531" cy="400110"/>
          </a:xfrm>
          <a:prstGeom prst="rect">
            <a:avLst/>
          </a:prstGeom>
          <a:noFill/>
        </p:spPr>
        <p:txBody>
          <a:bodyPr wrap="square">
            <a:spAutoFit/>
          </a:bodyPr>
          <a:lstStyle/>
          <a:p>
            <a:pPr algn="ctr"/>
            <a:r>
              <a:rPr lang="en-IN" sz="2000" b="1">
                <a:latin typeface="Times New Roman" panose="02020603050405020304" pitchFamily="18" charset="0"/>
                <a:cs typeface="Times New Roman" panose="02020603050405020304" pitchFamily="18" charset="0"/>
              </a:rPr>
              <a:t>Arduino Due</a:t>
            </a:r>
          </a:p>
        </p:txBody>
      </p:sp>
      <p:sp>
        <p:nvSpPr>
          <p:cNvPr id="2" name="Title 8">
            <a:extLst>
              <a:ext uri="{FF2B5EF4-FFF2-40B4-BE49-F238E27FC236}">
                <a16:creationId xmlns:a16="http://schemas.microsoft.com/office/drawing/2014/main" id="{222C75EF-98E0-28DD-2984-B3232494B6B6}"/>
              </a:ext>
            </a:extLst>
          </p:cNvPr>
          <p:cNvSpPr txBox="1">
            <a:spLocks/>
          </p:cNvSpPr>
          <p:nvPr/>
        </p:nvSpPr>
        <p:spPr>
          <a:xfrm>
            <a:off x="-542925" y="88348"/>
            <a:ext cx="7742661" cy="7292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 sz="3600">
                <a:solidFill>
                  <a:srgbClr val="000000"/>
                </a:solidFill>
                <a:latin typeface="Times New Roman"/>
                <a:cs typeface="Times New Roman"/>
              </a:rPr>
              <a:t>Hardware Requirements</a:t>
            </a:r>
            <a:endParaRPr lang="en" sz="3600" b="0">
              <a:solidFill>
                <a:srgbClr val="000000"/>
              </a:solidFill>
              <a:latin typeface="Times New Roman"/>
              <a:cs typeface="Times New Roman"/>
            </a:endParaRPr>
          </a:p>
        </p:txBody>
      </p:sp>
      <p:pic>
        <p:nvPicPr>
          <p:cNvPr id="5" name="Picture 4">
            <a:extLst>
              <a:ext uri="{FF2B5EF4-FFF2-40B4-BE49-F238E27FC236}">
                <a16:creationId xmlns:a16="http://schemas.microsoft.com/office/drawing/2014/main" id="{C1EDAFD5-B4EC-742E-0A5C-4AC9AC2CB496}"/>
              </a:ext>
            </a:extLst>
          </p:cNvPr>
          <p:cNvPicPr>
            <a:picLocks noChangeAspect="1"/>
          </p:cNvPicPr>
          <p:nvPr/>
        </p:nvPicPr>
        <p:blipFill>
          <a:blip r:embed="rId2"/>
          <a:stretch>
            <a:fillRect/>
          </a:stretch>
        </p:blipFill>
        <p:spPr>
          <a:xfrm rot="5400000">
            <a:off x="6019800" y="685801"/>
            <a:ext cx="6858000" cy="5486400"/>
          </a:xfrm>
          <a:prstGeom prst="rect">
            <a:avLst/>
          </a:prstGeom>
        </p:spPr>
      </p:pic>
    </p:spTree>
    <p:extLst>
      <p:ext uri="{BB962C8B-B14F-4D97-AF65-F5344CB8AC3E}">
        <p14:creationId xmlns:p14="http://schemas.microsoft.com/office/powerpoint/2010/main" val="425916407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11</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5955418" y="1247725"/>
            <a:ext cx="6000365" cy="5794310"/>
          </a:xfrm>
        </p:spPr>
        <p:txBody>
          <a:bodyPr>
            <a:noAutofit/>
          </a:bodyPr>
          <a:lstStyle/>
          <a:p>
            <a:pPr marL="285750" indent="-285750" algn="l">
              <a:lnSpc>
                <a:spcPct val="100000"/>
              </a:lnSpc>
              <a:buFont typeface="Wingdings" panose="05000000000000000000" pitchFamily="2" charset="2"/>
              <a:buChar char="ü"/>
            </a:pPr>
            <a:r>
              <a:rPr lang="en-GB" sz="2000" b="1" i="0">
                <a:effectLst/>
                <a:latin typeface="Söhne"/>
              </a:rPr>
              <a:t>Versatile Motor Control</a:t>
            </a:r>
            <a:r>
              <a:rPr lang="en-GB" sz="2000" b="0" i="0">
                <a:effectLst/>
                <a:latin typeface="Söhne"/>
              </a:rPr>
              <a:t>: L293D drives DC/stepper motors.</a:t>
            </a:r>
          </a:p>
          <a:p>
            <a:pPr marL="285750" indent="-285750" algn="l">
              <a:lnSpc>
                <a:spcPct val="100000"/>
              </a:lnSpc>
              <a:buFont typeface="Wingdings" panose="05000000000000000000" pitchFamily="2" charset="2"/>
              <a:buChar char="ü"/>
            </a:pPr>
            <a:r>
              <a:rPr lang="en-GB" sz="2000" b="1" i="0">
                <a:effectLst/>
                <a:latin typeface="Söhne"/>
              </a:rPr>
              <a:t>Dual H-Bridge Design</a:t>
            </a:r>
            <a:r>
              <a:rPr lang="en-GB" sz="2000" b="0" i="0">
                <a:effectLst/>
                <a:latin typeface="Söhne"/>
              </a:rPr>
              <a:t>: Controls two motors independently.</a:t>
            </a:r>
          </a:p>
          <a:p>
            <a:pPr marL="285750" indent="-285750" algn="l">
              <a:lnSpc>
                <a:spcPct val="100000"/>
              </a:lnSpc>
              <a:buFont typeface="Wingdings" panose="05000000000000000000" pitchFamily="2" charset="2"/>
              <a:buChar char="ü"/>
            </a:pPr>
            <a:r>
              <a:rPr lang="en-GB" sz="2000" b="1" i="0">
                <a:effectLst/>
                <a:latin typeface="Söhne"/>
              </a:rPr>
              <a:t>Wide Voltage Range</a:t>
            </a:r>
            <a:r>
              <a:rPr lang="en-GB" sz="2000" b="0" i="0">
                <a:effectLst/>
                <a:latin typeface="Söhne"/>
              </a:rPr>
              <a:t>: Operates from 4.5V to 36V.</a:t>
            </a:r>
          </a:p>
          <a:p>
            <a:pPr marL="285750" indent="-285750" algn="l">
              <a:lnSpc>
                <a:spcPct val="100000"/>
              </a:lnSpc>
              <a:buFont typeface="Wingdings" panose="05000000000000000000" pitchFamily="2" charset="2"/>
              <a:buChar char="ü"/>
            </a:pPr>
            <a:r>
              <a:rPr lang="en-GB" sz="2000" b="1" i="0">
                <a:effectLst/>
                <a:latin typeface="Söhne"/>
              </a:rPr>
              <a:t>Current Capacity</a:t>
            </a:r>
            <a:r>
              <a:rPr lang="en-GB" sz="2000" b="0" i="0">
                <a:effectLst/>
                <a:latin typeface="Söhne"/>
              </a:rPr>
              <a:t>: Handles up to 600mA peak.</a:t>
            </a:r>
          </a:p>
          <a:p>
            <a:pPr marL="285750" indent="-285750" algn="l">
              <a:lnSpc>
                <a:spcPct val="100000"/>
              </a:lnSpc>
              <a:buFont typeface="Wingdings" panose="05000000000000000000" pitchFamily="2" charset="2"/>
              <a:buChar char="ü"/>
            </a:pPr>
            <a:r>
              <a:rPr lang="en-GB" sz="2000" b="1" i="0">
                <a:effectLst/>
                <a:latin typeface="Söhne"/>
              </a:rPr>
              <a:t>Thermal Protection</a:t>
            </a:r>
            <a:r>
              <a:rPr lang="en-GB" sz="2000" b="0" i="0">
                <a:effectLst/>
                <a:latin typeface="Söhne"/>
              </a:rPr>
              <a:t>: Safeguards against overheating.</a:t>
            </a:r>
          </a:p>
          <a:p>
            <a:pPr marL="285750" indent="-285750" algn="l">
              <a:lnSpc>
                <a:spcPct val="100000"/>
              </a:lnSpc>
              <a:buFont typeface="Wingdings" panose="05000000000000000000" pitchFamily="2" charset="2"/>
              <a:buChar char="ü"/>
            </a:pPr>
            <a:r>
              <a:rPr lang="en-GB" sz="2000" b="1" i="0">
                <a:effectLst/>
                <a:latin typeface="Söhne"/>
              </a:rPr>
              <a:t>Inductive Spike Protection</a:t>
            </a:r>
            <a:r>
              <a:rPr lang="en-GB" sz="2000" b="0" i="0">
                <a:effectLst/>
                <a:latin typeface="Söhne"/>
              </a:rPr>
              <a:t>: Built-in diodes for voltage stability.</a:t>
            </a:r>
          </a:p>
          <a:p>
            <a:pPr marL="285750" indent="-285750" algn="l">
              <a:lnSpc>
                <a:spcPct val="100000"/>
              </a:lnSpc>
              <a:buFont typeface="Wingdings" panose="05000000000000000000" pitchFamily="2" charset="2"/>
              <a:buChar char="ü"/>
            </a:pPr>
            <a:r>
              <a:rPr lang="en-GB" sz="2000" b="1" i="0">
                <a:effectLst/>
                <a:latin typeface="Söhne"/>
              </a:rPr>
              <a:t>Seamless Integration</a:t>
            </a:r>
            <a:r>
              <a:rPr lang="en-GB" sz="2000" b="0" i="0">
                <a:effectLst/>
                <a:latin typeface="Söhne"/>
              </a:rPr>
              <a:t>: Pairs with Arduino Due for smart manoeuvring.</a:t>
            </a:r>
          </a:p>
          <a:p>
            <a:pPr marL="285750" indent="-285750" algn="l">
              <a:lnSpc>
                <a:spcPct val="100000"/>
              </a:lnSpc>
              <a:buFont typeface="Wingdings" panose="05000000000000000000" pitchFamily="2" charset="2"/>
              <a:buChar char="ü"/>
            </a:pPr>
            <a:r>
              <a:rPr lang="en-GB" sz="2000" b="1" i="0">
                <a:effectLst/>
                <a:latin typeface="Söhne"/>
              </a:rPr>
              <a:t>Wheelchair Mobility</a:t>
            </a:r>
            <a:r>
              <a:rPr lang="en-GB" sz="2000" b="0" i="0">
                <a:effectLst/>
                <a:latin typeface="Söhne"/>
              </a:rPr>
              <a:t>: Powers precise, independent wheel movement.</a:t>
            </a: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5599921" y="75267"/>
            <a:ext cx="6536869" cy="729225"/>
          </a:xfrm>
        </p:spPr>
        <p:txBody>
          <a:bodyPr>
            <a:noAutofit/>
          </a:bodyPr>
          <a:lstStyle/>
          <a:p>
            <a:r>
              <a:rPr lang="en" sz="3600" b="1">
                <a:latin typeface="Times New Roman"/>
                <a:cs typeface="Times New Roman"/>
              </a:rPr>
              <a:t>Hardware Requirements</a:t>
            </a:r>
            <a:endParaRPr lang="en" sz="3600">
              <a:latin typeface="Times New Roman"/>
              <a:cs typeface="Times New Roman"/>
            </a:endParaRPr>
          </a:p>
        </p:txBody>
      </p:sp>
      <p:sp>
        <p:nvSpPr>
          <p:cNvPr id="2" name="TextBox 1">
            <a:extLst>
              <a:ext uri="{FF2B5EF4-FFF2-40B4-BE49-F238E27FC236}">
                <a16:creationId xmlns:a16="http://schemas.microsoft.com/office/drawing/2014/main" id="{6698F10C-02F1-644E-DAFA-C52F5B1BF273}"/>
              </a:ext>
            </a:extLst>
          </p:cNvPr>
          <p:cNvSpPr txBox="1"/>
          <p:nvPr/>
        </p:nvSpPr>
        <p:spPr>
          <a:xfrm>
            <a:off x="6920980" y="845791"/>
            <a:ext cx="3895531" cy="369332"/>
          </a:xfrm>
          <a:prstGeom prst="rect">
            <a:avLst/>
          </a:prstGeom>
          <a:noFill/>
        </p:spPr>
        <p:txBody>
          <a:bodyPr wrap="square">
            <a:spAutoFit/>
          </a:bodyPr>
          <a:lstStyle/>
          <a:p>
            <a:pPr algn="ctr"/>
            <a:r>
              <a:rPr lang="en-IN" b="1">
                <a:latin typeface="Times New Roman" panose="02020603050405020304" pitchFamily="18" charset="0"/>
                <a:cs typeface="Times New Roman" panose="02020603050405020304" pitchFamily="18" charset="0"/>
              </a:rPr>
              <a:t>L293D motor driver</a:t>
            </a:r>
          </a:p>
        </p:txBody>
      </p:sp>
      <p:pic>
        <p:nvPicPr>
          <p:cNvPr id="5" name="Picture 4">
            <a:extLst>
              <a:ext uri="{FF2B5EF4-FFF2-40B4-BE49-F238E27FC236}">
                <a16:creationId xmlns:a16="http://schemas.microsoft.com/office/drawing/2014/main" id="{6930D79B-30DF-411E-92C5-FDBFE4A9AB69}"/>
              </a:ext>
            </a:extLst>
          </p:cNvPr>
          <p:cNvPicPr>
            <a:picLocks noChangeAspect="1"/>
          </p:cNvPicPr>
          <p:nvPr/>
        </p:nvPicPr>
        <p:blipFill>
          <a:blip r:embed="rId2"/>
          <a:stretch>
            <a:fillRect/>
          </a:stretch>
        </p:blipFill>
        <p:spPr>
          <a:xfrm>
            <a:off x="167297" y="1215123"/>
            <a:ext cx="5660447" cy="5237879"/>
          </a:xfrm>
          <a:prstGeom prst="rect">
            <a:avLst/>
          </a:prstGeom>
        </p:spPr>
      </p:pic>
    </p:spTree>
    <p:extLst>
      <p:ext uri="{BB962C8B-B14F-4D97-AF65-F5344CB8AC3E}">
        <p14:creationId xmlns:p14="http://schemas.microsoft.com/office/powerpoint/2010/main" val="16560048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12</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303960" y="1381671"/>
            <a:ext cx="6375785" cy="5794310"/>
          </a:xfrm>
        </p:spPr>
        <p:txBody>
          <a:bodyPr>
            <a:normAutofit/>
          </a:bodyPr>
          <a:lstStyle/>
          <a:p>
            <a:pPr marL="285750" indent="-285750" algn="l">
              <a:lnSpc>
                <a:spcPct val="100000"/>
              </a:lnSpc>
              <a:buFont typeface="Wingdings" panose="05000000000000000000" pitchFamily="2" charset="2"/>
              <a:buChar char="ü"/>
            </a:pPr>
            <a:r>
              <a:rPr lang="en-IN" sz="2000" b="1" i="0">
                <a:effectLst/>
                <a:latin typeface="Söhne"/>
              </a:rPr>
              <a:t>Compact Integration</a:t>
            </a:r>
            <a:r>
              <a:rPr lang="en-IN" sz="2000" b="0" i="0">
                <a:effectLst/>
                <a:latin typeface="Söhne"/>
              </a:rPr>
              <a:t>: MAX30100 combines pulse oximetry and heart rate monitoring.</a:t>
            </a:r>
          </a:p>
          <a:p>
            <a:pPr marL="285750" indent="-285750" algn="l">
              <a:lnSpc>
                <a:spcPct val="100000"/>
              </a:lnSpc>
              <a:buFont typeface="Wingdings" panose="05000000000000000000" pitchFamily="2" charset="2"/>
              <a:buChar char="ü"/>
            </a:pPr>
            <a:r>
              <a:rPr lang="en-IN" sz="2000" b="1" i="0">
                <a:effectLst/>
                <a:latin typeface="Söhne"/>
              </a:rPr>
              <a:t>Dual LED System</a:t>
            </a:r>
            <a:r>
              <a:rPr lang="en-IN" sz="2000" b="0" i="0">
                <a:effectLst/>
                <a:latin typeface="Söhne"/>
              </a:rPr>
              <a:t>: Uses red and infrared LEDs for accurate measurements.</a:t>
            </a:r>
          </a:p>
          <a:p>
            <a:pPr marL="285750" indent="-285750" algn="l">
              <a:lnSpc>
                <a:spcPct val="100000"/>
              </a:lnSpc>
              <a:buFont typeface="Wingdings" panose="05000000000000000000" pitchFamily="2" charset="2"/>
              <a:buChar char="ü"/>
            </a:pPr>
            <a:r>
              <a:rPr lang="en-IN" sz="2000" b="1" i="0">
                <a:effectLst/>
                <a:latin typeface="Söhne"/>
              </a:rPr>
              <a:t>Optimized Optics</a:t>
            </a:r>
            <a:r>
              <a:rPr lang="en-IN" sz="2000" b="0" i="0">
                <a:effectLst/>
                <a:latin typeface="Söhne"/>
              </a:rPr>
              <a:t>: Ensures precise signal capture from the blood.</a:t>
            </a:r>
          </a:p>
          <a:p>
            <a:pPr marL="285750" indent="-285750" algn="l">
              <a:lnSpc>
                <a:spcPct val="100000"/>
              </a:lnSpc>
              <a:buFont typeface="Wingdings" panose="05000000000000000000" pitchFamily="2" charset="2"/>
              <a:buChar char="ü"/>
            </a:pPr>
            <a:r>
              <a:rPr lang="en-IN" sz="2000" b="1" i="0">
                <a:effectLst/>
                <a:latin typeface="Söhne"/>
              </a:rPr>
              <a:t>Analog Signal Processing</a:t>
            </a:r>
            <a:r>
              <a:rPr lang="en-IN" sz="2000" b="0" i="0">
                <a:effectLst/>
                <a:latin typeface="Söhne"/>
              </a:rPr>
              <a:t>: Low-noise operation for robust noise rejection.</a:t>
            </a:r>
          </a:p>
          <a:p>
            <a:pPr marL="285750" indent="-285750" algn="l">
              <a:lnSpc>
                <a:spcPct val="100000"/>
              </a:lnSpc>
              <a:buFont typeface="Wingdings" panose="05000000000000000000" pitchFamily="2" charset="2"/>
              <a:buChar char="ü"/>
            </a:pPr>
            <a:r>
              <a:rPr lang="en-IN" sz="2000" b="1" i="0">
                <a:effectLst/>
                <a:latin typeface="Söhne"/>
              </a:rPr>
              <a:t>I2C Communication</a:t>
            </a:r>
            <a:r>
              <a:rPr lang="en-IN" sz="2000" b="0" i="0">
                <a:effectLst/>
                <a:latin typeface="Söhne"/>
              </a:rPr>
              <a:t>: Compatible with Arduino for seamless data transfer.</a:t>
            </a:r>
          </a:p>
          <a:p>
            <a:pPr marL="285750" indent="-285750" algn="l">
              <a:lnSpc>
                <a:spcPct val="100000"/>
              </a:lnSpc>
              <a:buFont typeface="Wingdings" panose="05000000000000000000" pitchFamily="2" charset="2"/>
              <a:buChar char="ü"/>
            </a:pPr>
            <a:r>
              <a:rPr lang="en-IN" sz="2000" b="1" i="0">
                <a:effectLst/>
                <a:latin typeface="Söhne"/>
              </a:rPr>
              <a:t>Low Power Consumption</a:t>
            </a:r>
            <a:r>
              <a:rPr lang="en-IN" sz="2000" b="0" i="0">
                <a:effectLst/>
                <a:latin typeface="Söhne"/>
              </a:rPr>
              <a:t>: Ideal for wearable health technology.</a:t>
            </a:r>
          </a:p>
          <a:p>
            <a:pPr marL="285750" indent="-285750" algn="l">
              <a:lnSpc>
                <a:spcPct val="100000"/>
              </a:lnSpc>
              <a:buFont typeface="Wingdings" panose="05000000000000000000" pitchFamily="2" charset="2"/>
              <a:buChar char="ü"/>
            </a:pPr>
            <a:r>
              <a:rPr lang="en-IN" sz="2000" b="1" i="0">
                <a:effectLst/>
                <a:latin typeface="Söhne"/>
              </a:rPr>
              <a:t>Non-Intrusive Monitoring</a:t>
            </a:r>
            <a:r>
              <a:rPr lang="en-IN" sz="2000" b="0" i="0">
                <a:effectLst/>
                <a:latin typeface="Söhne"/>
              </a:rPr>
              <a:t>: Suitable for continuous health tracking in a wheelchair.</a:t>
            </a:r>
          </a:p>
          <a:p>
            <a:pPr algn="just"/>
            <a:endParaRPr lang="en-IN" sz="1700"/>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0" y="90861"/>
            <a:ext cx="7572375" cy="729225"/>
          </a:xfrm>
        </p:spPr>
        <p:txBody>
          <a:bodyPr>
            <a:noAutofit/>
          </a:bodyPr>
          <a:lstStyle/>
          <a:p>
            <a:r>
              <a:rPr lang="en" sz="3600" b="1">
                <a:latin typeface="Times New Roman"/>
                <a:cs typeface="Times New Roman"/>
              </a:rPr>
              <a:t>Hardware Requirements</a:t>
            </a:r>
          </a:p>
        </p:txBody>
      </p:sp>
      <p:pic>
        <p:nvPicPr>
          <p:cNvPr id="13" name="Picture 12">
            <a:extLst>
              <a:ext uri="{FF2B5EF4-FFF2-40B4-BE49-F238E27FC236}">
                <a16:creationId xmlns:a16="http://schemas.microsoft.com/office/drawing/2014/main" id="{D97C22FD-9414-8381-7697-F670E52575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264" r="13264"/>
          <a:stretch/>
        </p:blipFill>
        <p:spPr>
          <a:xfrm>
            <a:off x="6810376" y="820086"/>
            <a:ext cx="5381624" cy="6076806"/>
          </a:xfrm>
          <a:prstGeom prst="rect">
            <a:avLst/>
          </a:prstGeom>
        </p:spPr>
      </p:pic>
      <p:sp>
        <p:nvSpPr>
          <p:cNvPr id="3" name="TextBox 2">
            <a:extLst>
              <a:ext uri="{FF2B5EF4-FFF2-40B4-BE49-F238E27FC236}">
                <a16:creationId xmlns:a16="http://schemas.microsoft.com/office/drawing/2014/main" id="{0892D0C9-25A2-D12B-9D7C-3459395E574A}"/>
              </a:ext>
            </a:extLst>
          </p:cNvPr>
          <p:cNvSpPr txBox="1"/>
          <p:nvPr/>
        </p:nvSpPr>
        <p:spPr>
          <a:xfrm>
            <a:off x="1609402" y="840072"/>
            <a:ext cx="3895531" cy="369332"/>
          </a:xfrm>
          <a:prstGeom prst="rect">
            <a:avLst/>
          </a:prstGeom>
          <a:noFill/>
        </p:spPr>
        <p:txBody>
          <a:bodyPr wrap="square">
            <a:spAutoFit/>
          </a:bodyPr>
          <a:lstStyle/>
          <a:p>
            <a:pPr algn="ctr"/>
            <a:r>
              <a:rPr lang="en-IN" b="1"/>
              <a:t>MAX30100 heartbeat sensor</a:t>
            </a:r>
          </a:p>
        </p:txBody>
      </p:sp>
    </p:spTree>
    <p:extLst>
      <p:ext uri="{BB962C8B-B14F-4D97-AF65-F5344CB8AC3E}">
        <p14:creationId xmlns:p14="http://schemas.microsoft.com/office/powerpoint/2010/main" val="36519055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13</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5855927" y="1628034"/>
            <a:ext cx="6000365" cy="5145174"/>
          </a:xfrm>
        </p:spPr>
        <p:txBody>
          <a:bodyPr>
            <a:noAutofit/>
          </a:bodyPr>
          <a:lstStyle/>
          <a:p>
            <a:pPr marL="285750" indent="-285750" algn="l">
              <a:lnSpc>
                <a:spcPct val="100000"/>
              </a:lnSpc>
              <a:buFont typeface="Wingdings" panose="05000000000000000000" pitchFamily="2" charset="2"/>
              <a:buChar char="ü"/>
            </a:pPr>
            <a:r>
              <a:rPr lang="en-IN" sz="2000" b="1" i="0">
                <a:effectLst/>
                <a:latin typeface="Söhne"/>
              </a:rPr>
              <a:t>DHT11 Sensor</a:t>
            </a:r>
            <a:r>
              <a:rPr lang="en-IN" sz="2000" b="0" i="0">
                <a:effectLst/>
                <a:latin typeface="Söhne"/>
              </a:rPr>
              <a:t>: Digital sensor for temperature and humidity.</a:t>
            </a:r>
          </a:p>
          <a:p>
            <a:pPr marL="285750" indent="-285750" algn="l">
              <a:lnSpc>
                <a:spcPct val="100000"/>
              </a:lnSpc>
              <a:buFont typeface="Wingdings" panose="05000000000000000000" pitchFamily="2" charset="2"/>
              <a:buChar char="ü"/>
            </a:pPr>
            <a:r>
              <a:rPr lang="en-IN" sz="2000" b="1" i="0">
                <a:effectLst/>
                <a:latin typeface="Söhne"/>
              </a:rPr>
              <a:t>User Comfort</a:t>
            </a:r>
            <a:r>
              <a:rPr lang="en-IN" sz="2000" b="0" i="0">
                <a:effectLst/>
                <a:latin typeface="Söhne"/>
              </a:rPr>
              <a:t>: Monitors environmental conditions.</a:t>
            </a:r>
          </a:p>
          <a:p>
            <a:pPr marL="285750" indent="-285750" algn="l">
              <a:lnSpc>
                <a:spcPct val="100000"/>
              </a:lnSpc>
              <a:buFont typeface="Wingdings" panose="05000000000000000000" pitchFamily="2" charset="2"/>
              <a:buChar char="ü"/>
            </a:pPr>
            <a:r>
              <a:rPr lang="en-IN" sz="2000" b="1" i="0">
                <a:effectLst/>
                <a:latin typeface="Söhne"/>
              </a:rPr>
              <a:t>Low Power Consumption</a:t>
            </a:r>
            <a:r>
              <a:rPr lang="en-IN" sz="2000" b="0" i="0">
                <a:effectLst/>
                <a:latin typeface="Söhne"/>
              </a:rPr>
              <a:t>: Efficient for continuous operation.</a:t>
            </a:r>
          </a:p>
          <a:p>
            <a:pPr marL="285750" indent="-285750" algn="l">
              <a:lnSpc>
                <a:spcPct val="100000"/>
              </a:lnSpc>
              <a:buFont typeface="Wingdings" panose="05000000000000000000" pitchFamily="2" charset="2"/>
              <a:buChar char="ü"/>
            </a:pPr>
            <a:r>
              <a:rPr lang="en-IN" sz="2000" b="1" i="0">
                <a:effectLst/>
                <a:latin typeface="Söhne"/>
              </a:rPr>
              <a:t>Simple Interface</a:t>
            </a:r>
            <a:r>
              <a:rPr lang="en-IN" sz="2000" b="0" i="0">
                <a:effectLst/>
                <a:latin typeface="Söhne"/>
              </a:rPr>
              <a:t>: Easy integration with Arduino Due.</a:t>
            </a:r>
          </a:p>
          <a:p>
            <a:pPr marL="285750" indent="-285750" algn="l">
              <a:lnSpc>
                <a:spcPct val="100000"/>
              </a:lnSpc>
              <a:buFont typeface="Wingdings" panose="05000000000000000000" pitchFamily="2" charset="2"/>
              <a:buChar char="ü"/>
            </a:pPr>
            <a:r>
              <a:rPr lang="en-IN" sz="2000" b="1" i="0">
                <a:effectLst/>
                <a:latin typeface="Söhne"/>
              </a:rPr>
              <a:t>Operational Range</a:t>
            </a:r>
            <a:r>
              <a:rPr lang="en-IN" sz="2000" b="0" i="0">
                <a:effectLst/>
                <a:latin typeface="Söhne"/>
              </a:rPr>
              <a:t>: Works within 3-5V.</a:t>
            </a:r>
          </a:p>
          <a:p>
            <a:pPr marL="285750" indent="-285750" algn="l">
              <a:lnSpc>
                <a:spcPct val="100000"/>
              </a:lnSpc>
              <a:buFont typeface="Wingdings" panose="05000000000000000000" pitchFamily="2" charset="2"/>
              <a:buChar char="ü"/>
            </a:pPr>
            <a:r>
              <a:rPr lang="en-IN" sz="2000" b="1" i="0">
                <a:effectLst/>
                <a:latin typeface="Söhne"/>
              </a:rPr>
              <a:t>Digital Output</a:t>
            </a:r>
            <a:r>
              <a:rPr lang="en-IN" sz="2000" b="0" i="0">
                <a:effectLst/>
                <a:latin typeface="Söhne"/>
              </a:rPr>
              <a:t>: Provides direct readings to the microcontroller.</a:t>
            </a:r>
          </a:p>
          <a:p>
            <a:pPr marL="285750" indent="-285750" algn="l">
              <a:lnSpc>
                <a:spcPct val="100000"/>
              </a:lnSpc>
              <a:buFont typeface="Wingdings" panose="05000000000000000000" pitchFamily="2" charset="2"/>
              <a:buChar char="ü"/>
            </a:pPr>
            <a:r>
              <a:rPr lang="en-IN" sz="2000" b="1" i="0">
                <a:effectLst/>
                <a:latin typeface="Söhne"/>
              </a:rPr>
              <a:t>Incorporated in Smart Wheelchair</a:t>
            </a:r>
            <a:r>
              <a:rPr lang="en-IN" sz="2000" b="0" i="0">
                <a:effectLst/>
                <a:latin typeface="Söhne"/>
              </a:rPr>
              <a:t>: Enhances user experience by maintaining ambient comfort.</a:t>
            </a:r>
          </a:p>
          <a:p>
            <a:pPr marL="285750" indent="-285750" algn="just">
              <a:buFont typeface="Arial" panose="020B0604020202020204" pitchFamily="34" charset="0"/>
              <a:buChar char="•"/>
            </a:pPr>
            <a:endParaRPr lang="en-IN" sz="1700"/>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5629275" y="84792"/>
            <a:ext cx="6705601" cy="729225"/>
          </a:xfrm>
        </p:spPr>
        <p:txBody>
          <a:bodyPr>
            <a:noAutofit/>
          </a:bodyPr>
          <a:lstStyle/>
          <a:p>
            <a:r>
              <a:rPr lang="en" sz="3600" b="1">
                <a:latin typeface="Times New Roman"/>
                <a:cs typeface="Times New Roman"/>
              </a:rPr>
              <a:t>Hardware Requirements</a:t>
            </a:r>
            <a:endParaRPr lang="en" sz="3600">
              <a:latin typeface="Times New Roman"/>
              <a:cs typeface="Times New Roman"/>
            </a:endParaRPr>
          </a:p>
        </p:txBody>
      </p:sp>
      <p:pic>
        <p:nvPicPr>
          <p:cNvPr id="3" name="Picture 2">
            <a:extLst>
              <a:ext uri="{FF2B5EF4-FFF2-40B4-BE49-F238E27FC236}">
                <a16:creationId xmlns:a16="http://schemas.microsoft.com/office/drawing/2014/main" id="{866DABD9-ECEF-8C33-D9F7-1F8A4EB819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233" r="17233"/>
          <a:stretch/>
        </p:blipFill>
        <p:spPr>
          <a:xfrm>
            <a:off x="-211494" y="0"/>
            <a:ext cx="5840769" cy="6858000"/>
          </a:xfrm>
          <a:prstGeom prst="rect">
            <a:avLst/>
          </a:prstGeom>
        </p:spPr>
      </p:pic>
      <p:sp>
        <p:nvSpPr>
          <p:cNvPr id="2" name="TextBox 1">
            <a:extLst>
              <a:ext uri="{FF2B5EF4-FFF2-40B4-BE49-F238E27FC236}">
                <a16:creationId xmlns:a16="http://schemas.microsoft.com/office/drawing/2014/main" id="{6698F10C-02F1-644E-DAFA-C52F5B1BF273}"/>
              </a:ext>
            </a:extLst>
          </p:cNvPr>
          <p:cNvSpPr txBox="1"/>
          <p:nvPr/>
        </p:nvSpPr>
        <p:spPr>
          <a:xfrm>
            <a:off x="6908343" y="1021420"/>
            <a:ext cx="3895531" cy="369332"/>
          </a:xfrm>
          <a:prstGeom prst="rect">
            <a:avLst/>
          </a:prstGeom>
          <a:noFill/>
        </p:spPr>
        <p:txBody>
          <a:bodyPr wrap="square">
            <a:spAutoFit/>
          </a:bodyPr>
          <a:lstStyle/>
          <a:p>
            <a:pPr algn="ctr"/>
            <a:r>
              <a:rPr lang="en-IN" b="1">
                <a:latin typeface="Times New Roman" panose="02020603050405020304" pitchFamily="18" charset="0"/>
                <a:cs typeface="Times New Roman" panose="02020603050405020304" pitchFamily="18" charset="0"/>
              </a:rPr>
              <a:t>DHT11 Temperature sensor</a:t>
            </a:r>
          </a:p>
        </p:txBody>
      </p:sp>
    </p:spTree>
    <p:extLst>
      <p:ext uri="{BB962C8B-B14F-4D97-AF65-F5344CB8AC3E}">
        <p14:creationId xmlns:p14="http://schemas.microsoft.com/office/powerpoint/2010/main" val="282827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14</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5754361" y="1415995"/>
            <a:ext cx="6000365" cy="4899080"/>
          </a:xfrm>
        </p:spPr>
        <p:txBody>
          <a:bodyPr>
            <a:noAutofit/>
          </a:bodyPr>
          <a:lstStyle/>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Bluetooth Integration</a:t>
            </a:r>
            <a:r>
              <a:rPr lang="en-IN" sz="2000" b="0" i="0">
                <a:effectLst/>
                <a:latin typeface="Times New Roman" panose="02020603050405020304" pitchFamily="18" charset="0"/>
                <a:cs typeface="Times New Roman" panose="02020603050405020304" pitchFamily="18" charset="0"/>
              </a:rPr>
              <a:t>: HC-05 module for wireless connectivity.</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Versatile Communication</a:t>
            </a:r>
            <a:r>
              <a:rPr lang="en-IN" sz="2000" b="0" i="0">
                <a:effectLst/>
                <a:latin typeface="Times New Roman" panose="02020603050405020304" pitchFamily="18" charset="0"/>
                <a:cs typeface="Times New Roman" panose="02020603050405020304" pitchFamily="18" charset="0"/>
              </a:rPr>
              <a:t>: Operates in both master and slave modes.</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Microcontroller Interface</a:t>
            </a:r>
            <a:r>
              <a:rPr lang="en-IN" sz="2000" b="0" i="0">
                <a:effectLst/>
                <a:latin typeface="Times New Roman" panose="02020603050405020304" pitchFamily="18" charset="0"/>
                <a:cs typeface="Times New Roman" panose="02020603050405020304" pitchFamily="18" charset="0"/>
              </a:rPr>
              <a:t>: UART interface for easy Arduino connection.</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Range and Baud Rates</a:t>
            </a:r>
            <a:r>
              <a:rPr lang="en-IN" sz="2000" b="0" i="0">
                <a:effectLst/>
                <a:latin typeface="Times New Roman" panose="02020603050405020304" pitchFamily="18" charset="0"/>
                <a:cs typeface="Times New Roman" panose="02020603050405020304" pitchFamily="18" charset="0"/>
              </a:rPr>
              <a:t>: Effective 10-meter range, adjustable baud rates (1200 to 1382400 bps).</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User Control</a:t>
            </a:r>
            <a:r>
              <a:rPr lang="en-IN" sz="2000" b="0" i="0">
                <a:effectLst/>
                <a:latin typeface="Times New Roman" panose="02020603050405020304" pitchFamily="18" charset="0"/>
                <a:cs typeface="Times New Roman" panose="02020603050405020304" pitchFamily="18" charset="0"/>
              </a:rPr>
              <a:t>: Facilitates remote operation and data exchange.</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Enhanced Interaction</a:t>
            </a:r>
            <a:r>
              <a:rPr lang="en-IN" sz="2000" b="0" i="0">
                <a:effectLst/>
                <a:latin typeface="Times New Roman" panose="02020603050405020304" pitchFamily="18" charset="0"/>
                <a:cs typeface="Times New Roman" panose="02020603050405020304" pitchFamily="18" charset="0"/>
              </a:rPr>
              <a:t>: Improves user experience with wireless control.</a:t>
            </a: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5276849" y="267168"/>
            <a:ext cx="6859163" cy="462057"/>
          </a:xfrm>
        </p:spPr>
        <p:txBody>
          <a:bodyPr>
            <a:noAutofit/>
          </a:bodyPr>
          <a:lstStyle/>
          <a:p>
            <a:r>
              <a:rPr lang="en" sz="3600" b="1">
                <a:latin typeface="Times New Roman"/>
                <a:cs typeface="Times New Roman"/>
              </a:rPr>
              <a:t>Hardware Requirements</a:t>
            </a:r>
            <a:endParaRPr lang="en" sz="3600">
              <a:latin typeface="Times New Roman"/>
              <a:cs typeface="Times New Roman"/>
            </a:endParaRPr>
          </a:p>
        </p:txBody>
      </p:sp>
      <p:pic>
        <p:nvPicPr>
          <p:cNvPr id="3" name="Picture 2">
            <a:extLst>
              <a:ext uri="{FF2B5EF4-FFF2-40B4-BE49-F238E27FC236}">
                <a16:creationId xmlns:a16="http://schemas.microsoft.com/office/drawing/2014/main" id="{866DABD9-ECEF-8C33-D9F7-1F8A4EB819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014" r="4014"/>
          <a:stretch/>
        </p:blipFill>
        <p:spPr>
          <a:xfrm>
            <a:off x="-1" y="729225"/>
            <a:ext cx="5876926" cy="6142942"/>
          </a:xfrm>
          <a:prstGeom prst="rect">
            <a:avLst/>
          </a:prstGeom>
        </p:spPr>
      </p:pic>
      <p:sp>
        <p:nvSpPr>
          <p:cNvPr id="2" name="TextBox 1">
            <a:extLst>
              <a:ext uri="{FF2B5EF4-FFF2-40B4-BE49-F238E27FC236}">
                <a16:creationId xmlns:a16="http://schemas.microsoft.com/office/drawing/2014/main" id="{6698F10C-02F1-644E-DAFA-C52F5B1BF273}"/>
              </a:ext>
            </a:extLst>
          </p:cNvPr>
          <p:cNvSpPr txBox="1"/>
          <p:nvPr/>
        </p:nvSpPr>
        <p:spPr>
          <a:xfrm>
            <a:off x="6758664" y="824260"/>
            <a:ext cx="3895531" cy="400110"/>
          </a:xfrm>
          <a:prstGeom prst="rect">
            <a:avLst/>
          </a:prstGeom>
          <a:noFill/>
        </p:spPr>
        <p:txBody>
          <a:bodyPr wrap="square">
            <a:spAutoFit/>
          </a:bodyPr>
          <a:lstStyle/>
          <a:p>
            <a:pPr algn="ctr"/>
            <a:r>
              <a:rPr lang="en-IN" sz="2000" b="1">
                <a:latin typeface="Times New Roman" panose="02020603050405020304" pitchFamily="18" charset="0"/>
                <a:cs typeface="Times New Roman" panose="02020603050405020304" pitchFamily="18" charset="0"/>
              </a:rPr>
              <a:t>HC-05 Bluetooth module</a:t>
            </a:r>
          </a:p>
        </p:txBody>
      </p:sp>
    </p:spTree>
    <p:extLst>
      <p:ext uri="{BB962C8B-B14F-4D97-AF65-F5344CB8AC3E}">
        <p14:creationId xmlns:p14="http://schemas.microsoft.com/office/powerpoint/2010/main" val="1168362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15</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220824" y="1407614"/>
            <a:ext cx="6654474" cy="5231312"/>
          </a:xfrm>
        </p:spPr>
        <p:txBody>
          <a:bodyPr>
            <a:normAutofit fontScale="92500" lnSpcReduction="10000"/>
          </a:bodyPr>
          <a:lstStyle/>
          <a:p>
            <a:pPr marL="342900" indent="-342900" algn="l">
              <a:lnSpc>
                <a:spcPct val="110000"/>
              </a:lnSpc>
              <a:buFont typeface="Wingdings" panose="05000000000000000000" pitchFamily="2" charset="2"/>
              <a:buChar char="ü"/>
            </a:pPr>
            <a:r>
              <a:rPr lang="en-GB" sz="2000" b="1" i="0">
                <a:effectLst/>
                <a:latin typeface="Times New Roman" panose="02020603050405020304" pitchFamily="18" charset="0"/>
                <a:cs typeface="Times New Roman" panose="02020603050405020304" pitchFamily="18" charset="0"/>
              </a:rPr>
              <a:t>HC-SR04 Ultrasonic Sensor</a:t>
            </a:r>
            <a:r>
              <a:rPr lang="en-GB" sz="2000" b="0" i="0">
                <a:effectLst/>
                <a:latin typeface="Times New Roman" panose="02020603050405020304" pitchFamily="18" charset="0"/>
                <a:cs typeface="Times New Roman" panose="02020603050405020304" pitchFamily="18" charset="0"/>
              </a:rPr>
              <a:t>: Essential for distance measurement and object detection.</a:t>
            </a:r>
          </a:p>
          <a:p>
            <a:pPr marL="342900" indent="-342900" algn="l">
              <a:lnSpc>
                <a:spcPct val="110000"/>
              </a:lnSpc>
              <a:buFont typeface="Wingdings" panose="05000000000000000000" pitchFamily="2" charset="2"/>
              <a:buChar char="ü"/>
            </a:pPr>
            <a:r>
              <a:rPr lang="en-GB" sz="2000" b="1" i="0">
                <a:effectLst/>
                <a:latin typeface="Times New Roman" panose="02020603050405020304" pitchFamily="18" charset="0"/>
                <a:cs typeface="Times New Roman" panose="02020603050405020304" pitchFamily="18" charset="0"/>
              </a:rPr>
              <a:t>Non-Contact Measurement</a:t>
            </a:r>
            <a:r>
              <a:rPr lang="en-GB" sz="2000" b="0" i="0">
                <a:effectLst/>
                <a:latin typeface="Times New Roman" panose="02020603050405020304" pitchFamily="18" charset="0"/>
                <a:cs typeface="Times New Roman" panose="02020603050405020304" pitchFamily="18" charset="0"/>
              </a:rPr>
              <a:t>: Utilizes ultrasonic waves for safe distance gauging.</a:t>
            </a:r>
          </a:p>
          <a:p>
            <a:pPr marL="342900" indent="-342900" algn="l">
              <a:lnSpc>
                <a:spcPct val="110000"/>
              </a:lnSpc>
              <a:buFont typeface="Wingdings" panose="05000000000000000000" pitchFamily="2" charset="2"/>
              <a:buChar char="ü"/>
            </a:pPr>
            <a:r>
              <a:rPr lang="en-GB" sz="2000" b="1" i="0">
                <a:effectLst/>
                <a:latin typeface="Times New Roman" panose="02020603050405020304" pitchFamily="18" charset="0"/>
                <a:cs typeface="Times New Roman" panose="02020603050405020304" pitchFamily="18" charset="0"/>
              </a:rPr>
              <a:t>Distance Range</a:t>
            </a:r>
            <a:r>
              <a:rPr lang="en-GB" sz="2000" b="0" i="0">
                <a:effectLst/>
                <a:latin typeface="Times New Roman" panose="02020603050405020304" pitchFamily="18" charset="0"/>
                <a:cs typeface="Times New Roman" panose="02020603050405020304" pitchFamily="18" charset="0"/>
              </a:rPr>
              <a:t>: Measures from 2cm to 400cm with ±3mm accuracy.</a:t>
            </a:r>
          </a:p>
          <a:p>
            <a:pPr marL="342900" indent="-342900" algn="l">
              <a:lnSpc>
                <a:spcPct val="110000"/>
              </a:lnSpc>
              <a:buFont typeface="Wingdings" panose="05000000000000000000" pitchFamily="2" charset="2"/>
              <a:buChar char="ü"/>
            </a:pPr>
            <a:r>
              <a:rPr lang="en-GB" sz="2000" b="1" i="0">
                <a:effectLst/>
                <a:latin typeface="Times New Roman" panose="02020603050405020304" pitchFamily="18" charset="0"/>
                <a:cs typeface="Times New Roman" panose="02020603050405020304" pitchFamily="18" charset="0"/>
              </a:rPr>
              <a:t>Operation Frequency</a:t>
            </a:r>
            <a:r>
              <a:rPr lang="en-GB" sz="2000" b="0" i="0">
                <a:effectLst/>
                <a:latin typeface="Times New Roman" panose="02020603050405020304" pitchFamily="18" charset="0"/>
                <a:cs typeface="Times New Roman" panose="02020603050405020304" pitchFamily="18" charset="0"/>
              </a:rPr>
              <a:t>: Works at a 40kHz frequency.</a:t>
            </a:r>
          </a:p>
          <a:p>
            <a:pPr marL="342900" indent="-342900" algn="l">
              <a:lnSpc>
                <a:spcPct val="110000"/>
              </a:lnSpc>
              <a:buFont typeface="Wingdings" panose="05000000000000000000" pitchFamily="2" charset="2"/>
              <a:buChar char="ü"/>
            </a:pPr>
            <a:r>
              <a:rPr lang="en-GB" sz="2000" b="1" i="0">
                <a:effectLst/>
                <a:latin typeface="Times New Roman" panose="02020603050405020304" pitchFamily="18" charset="0"/>
                <a:cs typeface="Times New Roman" panose="02020603050405020304" pitchFamily="18" charset="0"/>
              </a:rPr>
              <a:t>Voltage Range</a:t>
            </a:r>
            <a:r>
              <a:rPr lang="en-GB" sz="2000" b="0" i="0">
                <a:effectLst/>
                <a:latin typeface="Times New Roman" panose="02020603050405020304" pitchFamily="18" charset="0"/>
                <a:cs typeface="Times New Roman" panose="02020603050405020304" pitchFamily="18" charset="0"/>
              </a:rPr>
              <a:t>: Operates within a 5V range.</a:t>
            </a:r>
          </a:p>
          <a:p>
            <a:pPr marL="342900" indent="-342900" algn="l">
              <a:lnSpc>
                <a:spcPct val="110000"/>
              </a:lnSpc>
              <a:buFont typeface="Wingdings" panose="05000000000000000000" pitchFamily="2" charset="2"/>
              <a:buChar char="ü"/>
            </a:pPr>
            <a:r>
              <a:rPr lang="en-GB" sz="2000" b="1" i="0">
                <a:effectLst/>
                <a:latin typeface="Times New Roman" panose="02020603050405020304" pitchFamily="18" charset="0"/>
                <a:cs typeface="Times New Roman" panose="02020603050405020304" pitchFamily="18" charset="0"/>
              </a:rPr>
              <a:t>Safety Feature</a:t>
            </a:r>
            <a:r>
              <a:rPr lang="en-GB" sz="2000" b="0" i="0">
                <a:effectLst/>
                <a:latin typeface="Times New Roman" panose="02020603050405020304" pitchFamily="18" charset="0"/>
                <a:cs typeface="Times New Roman" panose="02020603050405020304" pitchFamily="18" charset="0"/>
              </a:rPr>
              <a:t>: Crucial for the smart wheelchair’s obstacle avoidance system.</a:t>
            </a:r>
          </a:p>
          <a:p>
            <a:pPr marL="342900" indent="-342900" algn="l">
              <a:lnSpc>
                <a:spcPct val="110000"/>
              </a:lnSpc>
              <a:buFont typeface="Wingdings" panose="05000000000000000000" pitchFamily="2" charset="2"/>
              <a:buChar char="ü"/>
            </a:pPr>
            <a:r>
              <a:rPr lang="en-GB" sz="2000" b="1" i="0">
                <a:effectLst/>
                <a:latin typeface="Times New Roman" panose="02020603050405020304" pitchFamily="18" charset="0"/>
                <a:cs typeface="Times New Roman" panose="02020603050405020304" pitchFamily="18" charset="0"/>
              </a:rPr>
              <a:t>Cost-Effective Solution</a:t>
            </a:r>
            <a:r>
              <a:rPr lang="en-GB" sz="2000" b="0" i="0">
                <a:effectLst/>
                <a:latin typeface="Times New Roman" panose="02020603050405020304" pitchFamily="18" charset="0"/>
                <a:cs typeface="Times New Roman" panose="02020603050405020304" pitchFamily="18" charset="0"/>
              </a:rPr>
              <a:t>: Offers reliable functionality at a low cost.</a:t>
            </a:r>
          </a:p>
          <a:p>
            <a:pPr marL="342900" indent="-342900" algn="l">
              <a:lnSpc>
                <a:spcPct val="110000"/>
              </a:lnSpc>
              <a:buFont typeface="Wingdings" panose="05000000000000000000" pitchFamily="2" charset="2"/>
              <a:buChar char="ü"/>
            </a:pPr>
            <a:r>
              <a:rPr lang="en-GB" sz="2000" b="1" i="0">
                <a:effectLst/>
                <a:latin typeface="Times New Roman" panose="02020603050405020304" pitchFamily="18" charset="0"/>
                <a:cs typeface="Times New Roman" panose="02020603050405020304" pitchFamily="18" charset="0"/>
              </a:rPr>
              <a:t>Application</a:t>
            </a:r>
            <a:r>
              <a:rPr lang="en-GB" sz="2000" b="0" i="0">
                <a:effectLst/>
                <a:latin typeface="Times New Roman" panose="02020603050405020304" pitchFamily="18" charset="0"/>
                <a:cs typeface="Times New Roman" panose="02020603050405020304" pitchFamily="18" charset="0"/>
              </a:rPr>
              <a:t>: Integrated in wheelchair for indoor navigation and collision prevention.</a:t>
            </a:r>
          </a:p>
          <a:p>
            <a:pPr marL="285750" indent="-285750" algn="just">
              <a:buFont typeface="Arial" panose="020B0604020202020204" pitchFamily="34" charset="0"/>
              <a:buChar char="•"/>
            </a:pPr>
            <a:endParaRPr lang="en-IN" sz="1700"/>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288983" y="79539"/>
            <a:ext cx="7674089" cy="729225"/>
          </a:xfrm>
        </p:spPr>
        <p:txBody>
          <a:bodyPr>
            <a:noAutofit/>
          </a:bodyPr>
          <a:lstStyle/>
          <a:p>
            <a:r>
              <a:rPr lang="en" sz="3600" b="1">
                <a:latin typeface="Times New Roman"/>
                <a:cs typeface="Times New Roman"/>
              </a:rPr>
              <a:t>Hardware Requirements</a:t>
            </a:r>
            <a:endParaRPr lang="en" sz="3600">
              <a:latin typeface="Times New Roman"/>
              <a:cs typeface="Times New Roman"/>
            </a:endParaRPr>
          </a:p>
        </p:txBody>
      </p:sp>
      <p:pic>
        <p:nvPicPr>
          <p:cNvPr id="13" name="Picture 12">
            <a:extLst>
              <a:ext uri="{FF2B5EF4-FFF2-40B4-BE49-F238E27FC236}">
                <a16:creationId xmlns:a16="http://schemas.microsoft.com/office/drawing/2014/main" id="{D97C22FD-9414-8381-7697-F670E52575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792" r="22792"/>
          <a:stretch/>
        </p:blipFill>
        <p:spPr>
          <a:xfrm>
            <a:off x="7096125" y="-38892"/>
            <a:ext cx="5095875" cy="6935784"/>
          </a:xfrm>
          <a:prstGeom prst="rect">
            <a:avLst/>
          </a:prstGeom>
        </p:spPr>
      </p:pic>
      <p:sp>
        <p:nvSpPr>
          <p:cNvPr id="3" name="TextBox 2">
            <a:extLst>
              <a:ext uri="{FF2B5EF4-FFF2-40B4-BE49-F238E27FC236}">
                <a16:creationId xmlns:a16="http://schemas.microsoft.com/office/drawing/2014/main" id="{0892D0C9-25A2-D12B-9D7C-3459395E574A}"/>
              </a:ext>
            </a:extLst>
          </p:cNvPr>
          <p:cNvSpPr txBox="1"/>
          <p:nvPr/>
        </p:nvSpPr>
        <p:spPr>
          <a:xfrm>
            <a:off x="1600297" y="909737"/>
            <a:ext cx="3895531" cy="400110"/>
          </a:xfrm>
          <a:prstGeom prst="rect">
            <a:avLst/>
          </a:prstGeom>
          <a:noFill/>
        </p:spPr>
        <p:txBody>
          <a:bodyPr wrap="square">
            <a:spAutoFit/>
          </a:bodyPr>
          <a:lstStyle/>
          <a:p>
            <a:pPr algn="ctr"/>
            <a:r>
              <a:rPr lang="en-IN" sz="2000" b="1">
                <a:latin typeface="Times New Roman" panose="02020603050405020304" pitchFamily="18" charset="0"/>
                <a:cs typeface="Times New Roman" panose="02020603050405020304" pitchFamily="18" charset="0"/>
              </a:rPr>
              <a:t>Ultrasonic sensor</a:t>
            </a:r>
          </a:p>
        </p:txBody>
      </p:sp>
    </p:spTree>
    <p:extLst>
      <p:ext uri="{BB962C8B-B14F-4D97-AF65-F5344CB8AC3E}">
        <p14:creationId xmlns:p14="http://schemas.microsoft.com/office/powerpoint/2010/main" val="310813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16</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56181" y="1486447"/>
            <a:ext cx="6974826" cy="5794310"/>
          </a:xfrm>
        </p:spPr>
        <p:txBody>
          <a:bodyPr>
            <a:normAutofit/>
          </a:bodyPr>
          <a:lstStyle/>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16x2 LCD Display</a:t>
            </a:r>
            <a:r>
              <a:rPr lang="en-IN" sz="2000" b="0" i="0">
                <a:effectLst/>
                <a:latin typeface="Times New Roman" panose="02020603050405020304" pitchFamily="18" charset="0"/>
                <a:cs typeface="Times New Roman" panose="02020603050405020304" pitchFamily="18" charset="0"/>
              </a:rPr>
              <a:t>: Displays 32 characters across 2 lines.</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Alphanumeric &amp; Monochrome</a:t>
            </a:r>
            <a:r>
              <a:rPr lang="en-IN" sz="2000" b="0" i="0">
                <a:effectLst/>
                <a:latin typeface="Times New Roman" panose="02020603050405020304" pitchFamily="18" charset="0"/>
                <a:cs typeface="Times New Roman" panose="02020603050405020304" pitchFamily="18" charset="0"/>
              </a:rPr>
              <a:t>: Ideal for clear, concise information display.</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HD44780 Controller</a:t>
            </a:r>
            <a:r>
              <a:rPr lang="en-IN" sz="2000" b="0" i="0">
                <a:effectLst/>
                <a:latin typeface="Times New Roman" panose="02020603050405020304" pitchFamily="18" charset="0"/>
                <a:cs typeface="Times New Roman" panose="02020603050405020304" pitchFamily="18" charset="0"/>
              </a:rPr>
              <a:t>: Standardized interfacing and programming.</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Adjustable Contrast</a:t>
            </a:r>
            <a:r>
              <a:rPr lang="en-IN" sz="2000" b="0" i="0">
                <a:effectLst/>
                <a:latin typeface="Times New Roman" panose="02020603050405020304" pitchFamily="18" charset="0"/>
                <a:cs typeface="Times New Roman" panose="02020603050405020304" pitchFamily="18" charset="0"/>
              </a:rPr>
              <a:t>: For optimal readability in various lighting.</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Low Power Use</a:t>
            </a:r>
            <a:r>
              <a:rPr lang="en-IN" sz="2000" b="0" i="0">
                <a:effectLst/>
                <a:latin typeface="Times New Roman" panose="02020603050405020304" pitchFamily="18" charset="0"/>
                <a:cs typeface="Times New Roman" panose="02020603050405020304" pitchFamily="18" charset="0"/>
              </a:rPr>
              <a:t>: Efficient for continuous operation.</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User Interface</a:t>
            </a:r>
            <a:r>
              <a:rPr lang="en-IN" sz="2000" b="0" i="0">
                <a:effectLst/>
                <a:latin typeface="Times New Roman" panose="02020603050405020304" pitchFamily="18" charset="0"/>
                <a:cs typeface="Times New Roman" panose="02020603050405020304" pitchFamily="18" charset="0"/>
              </a:rPr>
              <a:t>: Shows health data, navigation info on wheelchair.</a:t>
            </a:r>
          </a:p>
          <a:p>
            <a:pPr marL="285750" indent="-285750" algn="l">
              <a:lnSpc>
                <a:spcPct val="100000"/>
              </a:lnSpc>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Simple Integration</a:t>
            </a:r>
            <a:r>
              <a:rPr lang="en-IN" sz="2000" b="0" i="0">
                <a:effectLst/>
                <a:latin typeface="Times New Roman" panose="02020603050405020304" pitchFamily="18" charset="0"/>
                <a:cs typeface="Times New Roman" panose="02020603050405020304" pitchFamily="18" charset="0"/>
              </a:rPr>
              <a:t>: Easily connects to Arduino Due.</a:t>
            </a: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156572" y="121638"/>
            <a:ext cx="7686079" cy="729225"/>
          </a:xfrm>
        </p:spPr>
        <p:txBody>
          <a:bodyPr>
            <a:noAutofit/>
          </a:bodyPr>
          <a:lstStyle/>
          <a:p>
            <a:r>
              <a:rPr lang="en" sz="3600" b="1">
                <a:latin typeface="Times New Roman"/>
                <a:cs typeface="Times New Roman"/>
              </a:rPr>
              <a:t>Hardware Requirements</a:t>
            </a:r>
            <a:endParaRPr lang="en" sz="3600">
              <a:latin typeface="Times New Roman"/>
              <a:cs typeface="Times New Roman"/>
            </a:endParaRPr>
          </a:p>
        </p:txBody>
      </p:sp>
      <p:pic>
        <p:nvPicPr>
          <p:cNvPr id="13" name="Picture 12">
            <a:extLst>
              <a:ext uri="{FF2B5EF4-FFF2-40B4-BE49-F238E27FC236}">
                <a16:creationId xmlns:a16="http://schemas.microsoft.com/office/drawing/2014/main" id="{D97C22FD-9414-8381-7697-F670E5257506}"/>
              </a:ext>
            </a:extLst>
          </p:cNvPr>
          <p:cNvPicPr preferRelativeResize="0">
            <a:picLocks/>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533" r="25533"/>
          <a:stretch/>
        </p:blipFill>
        <p:spPr>
          <a:xfrm>
            <a:off x="7096125" y="850863"/>
            <a:ext cx="5095875" cy="6007138"/>
          </a:xfrm>
          <a:prstGeom prst="rect">
            <a:avLst/>
          </a:prstGeom>
        </p:spPr>
      </p:pic>
      <p:sp>
        <p:nvSpPr>
          <p:cNvPr id="3" name="TextBox 2">
            <a:extLst>
              <a:ext uri="{FF2B5EF4-FFF2-40B4-BE49-F238E27FC236}">
                <a16:creationId xmlns:a16="http://schemas.microsoft.com/office/drawing/2014/main" id="{0892D0C9-25A2-D12B-9D7C-3459395E574A}"/>
              </a:ext>
            </a:extLst>
          </p:cNvPr>
          <p:cNvSpPr txBox="1"/>
          <p:nvPr/>
        </p:nvSpPr>
        <p:spPr>
          <a:xfrm>
            <a:off x="1595828" y="968600"/>
            <a:ext cx="3895531" cy="400110"/>
          </a:xfrm>
          <a:prstGeom prst="rect">
            <a:avLst/>
          </a:prstGeom>
          <a:noFill/>
        </p:spPr>
        <p:txBody>
          <a:bodyPr wrap="square">
            <a:spAutoFit/>
          </a:bodyPr>
          <a:lstStyle/>
          <a:p>
            <a:pPr algn="ctr"/>
            <a:r>
              <a:rPr lang="en-IN" sz="2000" b="1">
                <a:latin typeface="Times New Roman" panose="02020603050405020304" pitchFamily="18" charset="0"/>
                <a:cs typeface="Times New Roman" panose="02020603050405020304" pitchFamily="18" charset="0"/>
              </a:rPr>
              <a:t>Display LCD</a:t>
            </a:r>
          </a:p>
        </p:txBody>
      </p:sp>
    </p:spTree>
    <p:extLst>
      <p:ext uri="{BB962C8B-B14F-4D97-AF65-F5344CB8AC3E}">
        <p14:creationId xmlns:p14="http://schemas.microsoft.com/office/powerpoint/2010/main" val="240018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17</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316561" y="841502"/>
            <a:ext cx="5498450" cy="5794310"/>
          </a:xfrm>
        </p:spPr>
        <p:txBody>
          <a:bodyPr>
            <a:normAutofit/>
          </a:bodyPr>
          <a:lstStyle/>
          <a:p>
            <a:pPr algn="l"/>
            <a:r>
              <a:rPr lang="en-GB" sz="2000" b="1" i="0">
                <a:effectLst/>
                <a:latin typeface="Times New Roman" panose="02020603050405020304" pitchFamily="18" charset="0"/>
                <a:cs typeface="Times New Roman" panose="02020603050405020304" pitchFamily="18" charset="0"/>
              </a:rPr>
              <a:t>Hardware Implementation</a:t>
            </a:r>
          </a:p>
          <a:p>
            <a:pPr marL="285750" indent="-285750" algn="l">
              <a:lnSpc>
                <a:spcPct val="100000"/>
              </a:lnSpc>
              <a:buFont typeface="Wingdings" panose="05000000000000000000" pitchFamily="2" charset="2"/>
              <a:buChar char="ü"/>
            </a:pPr>
            <a:r>
              <a:rPr lang="en-GB" sz="2200" b="0" i="0">
                <a:effectLst/>
                <a:latin typeface="Söhne"/>
              </a:rPr>
              <a:t>Utilize Arduino Due for central control.</a:t>
            </a:r>
          </a:p>
          <a:p>
            <a:pPr marL="285750" indent="-285750" algn="l">
              <a:lnSpc>
                <a:spcPct val="100000"/>
              </a:lnSpc>
              <a:buFont typeface="Wingdings" panose="05000000000000000000" pitchFamily="2" charset="2"/>
              <a:buChar char="ü"/>
            </a:pPr>
            <a:r>
              <a:rPr lang="en-GB" sz="2200" b="0" i="0">
                <a:effectLst/>
                <a:latin typeface="Söhne"/>
              </a:rPr>
              <a:t>Integrate sensors for safety and health monitoring.</a:t>
            </a:r>
          </a:p>
          <a:p>
            <a:pPr marL="285750" indent="-285750" algn="l">
              <a:lnSpc>
                <a:spcPct val="100000"/>
              </a:lnSpc>
              <a:buFont typeface="Wingdings" panose="05000000000000000000" pitchFamily="2" charset="2"/>
              <a:buChar char="ü"/>
            </a:pPr>
            <a:r>
              <a:rPr lang="en-GB" sz="2200" b="0" i="0">
                <a:effectLst/>
                <a:latin typeface="Söhne"/>
              </a:rPr>
              <a:t>Employ Bluetooth for connectivity.</a:t>
            </a:r>
          </a:p>
          <a:p>
            <a:pPr marL="285750" indent="-285750" algn="l">
              <a:lnSpc>
                <a:spcPct val="100000"/>
              </a:lnSpc>
              <a:buFont typeface="Wingdings" panose="05000000000000000000" pitchFamily="2" charset="2"/>
              <a:buChar char="ü"/>
            </a:pPr>
            <a:r>
              <a:rPr lang="en-GB" sz="2200" b="0" i="0">
                <a:effectLst/>
                <a:latin typeface="Söhne"/>
              </a:rPr>
              <a:t>Implement motor drivers for mobility.</a:t>
            </a:r>
          </a:p>
          <a:p>
            <a:pPr algn="l"/>
            <a:endParaRPr lang="en-GB" sz="1400" b="0" i="0">
              <a:effectLst/>
              <a:latin typeface="Söhne"/>
            </a:endParaRPr>
          </a:p>
          <a:p>
            <a:pPr algn="l"/>
            <a:r>
              <a:rPr lang="en-IN" sz="2000" b="1">
                <a:latin typeface="Times New Roman" panose="02020603050405020304" pitchFamily="18" charset="0"/>
                <a:cs typeface="Times New Roman" panose="02020603050405020304" pitchFamily="18" charset="0"/>
              </a:rPr>
              <a:t>Software Simulation</a:t>
            </a:r>
          </a:p>
          <a:p>
            <a:pPr marL="171450" indent="-171450" algn="l">
              <a:lnSpc>
                <a:spcPct val="100000"/>
              </a:lnSpc>
              <a:buFont typeface="Wingdings" panose="05000000000000000000" pitchFamily="2" charset="2"/>
              <a:buChar char="ü"/>
            </a:pPr>
            <a:r>
              <a:rPr lang="en-IN" sz="2000" b="0" i="0">
                <a:effectLst/>
                <a:latin typeface="Söhne"/>
              </a:rPr>
              <a:t>Develop algorithms for sensor data analysis.</a:t>
            </a:r>
          </a:p>
          <a:p>
            <a:pPr marL="171450" indent="-171450" algn="l">
              <a:lnSpc>
                <a:spcPct val="100000"/>
              </a:lnSpc>
              <a:buFont typeface="Wingdings" panose="05000000000000000000" pitchFamily="2" charset="2"/>
              <a:buChar char="ü"/>
            </a:pPr>
            <a:r>
              <a:rPr lang="en-IN" sz="2000" b="0" i="0">
                <a:effectLst/>
                <a:latin typeface="Söhne"/>
              </a:rPr>
              <a:t>Create control logic for movement and navigation.</a:t>
            </a:r>
          </a:p>
          <a:p>
            <a:pPr marL="171450" indent="-171450" algn="l">
              <a:lnSpc>
                <a:spcPct val="100000"/>
              </a:lnSpc>
              <a:buFont typeface="Wingdings" panose="05000000000000000000" pitchFamily="2" charset="2"/>
              <a:buChar char="ü"/>
            </a:pPr>
            <a:r>
              <a:rPr lang="en-IN" sz="2000" b="0" i="0">
                <a:effectLst/>
                <a:latin typeface="Söhne"/>
              </a:rPr>
              <a:t>Design interfaces for remote operation and display.</a:t>
            </a:r>
          </a:p>
          <a:p>
            <a:pPr marL="171450" indent="-171450" algn="l">
              <a:lnSpc>
                <a:spcPct val="100000"/>
              </a:lnSpc>
              <a:buFont typeface="Wingdings" panose="05000000000000000000" pitchFamily="2" charset="2"/>
              <a:buChar char="ü"/>
            </a:pPr>
            <a:r>
              <a:rPr lang="en-IN" sz="2000" b="0" i="0">
                <a:effectLst/>
                <a:latin typeface="Söhne"/>
              </a:rPr>
              <a:t>Establish protocols for emergency health alerts.</a:t>
            </a:r>
          </a:p>
          <a:p>
            <a:pPr algn="l"/>
            <a:endParaRPr lang="en-GB" sz="1400" b="0" i="0">
              <a:effectLst/>
              <a:latin typeface="Söhne"/>
            </a:endParaRP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316851" y="112277"/>
            <a:ext cx="6765275" cy="729225"/>
          </a:xfrm>
        </p:spPr>
        <p:txBody>
          <a:bodyPr>
            <a:noAutofit/>
          </a:bodyPr>
          <a:lstStyle/>
          <a:p>
            <a:r>
              <a:rPr lang="en-IN" sz="4000" b="1">
                <a:latin typeface="Times New Roman" panose="02020603050405020304" pitchFamily="18" charset="0"/>
                <a:cs typeface="Times New Roman" panose="02020603050405020304" pitchFamily="18" charset="0"/>
              </a:rPr>
              <a:t>IMPLEMENTATION</a:t>
            </a:r>
          </a:p>
        </p:txBody>
      </p:sp>
      <p:pic>
        <p:nvPicPr>
          <p:cNvPr id="5" name="Picture 4">
            <a:extLst>
              <a:ext uri="{FF2B5EF4-FFF2-40B4-BE49-F238E27FC236}">
                <a16:creationId xmlns:a16="http://schemas.microsoft.com/office/drawing/2014/main" id="{21E4B0EA-4006-636D-989A-F4F9AD39CF1E}"/>
              </a:ext>
            </a:extLst>
          </p:cNvPr>
          <p:cNvPicPr>
            <a:picLocks noChangeAspect="1"/>
          </p:cNvPicPr>
          <p:nvPr/>
        </p:nvPicPr>
        <p:blipFill>
          <a:blip r:embed="rId2"/>
          <a:stretch>
            <a:fillRect/>
          </a:stretch>
        </p:blipFill>
        <p:spPr>
          <a:xfrm>
            <a:off x="5667375" y="0"/>
            <a:ext cx="6524625" cy="6858000"/>
          </a:xfrm>
          <a:prstGeom prst="rect">
            <a:avLst/>
          </a:prstGeom>
        </p:spPr>
      </p:pic>
    </p:spTree>
    <p:extLst>
      <p:ext uri="{BB962C8B-B14F-4D97-AF65-F5344CB8AC3E}">
        <p14:creationId xmlns:p14="http://schemas.microsoft.com/office/powerpoint/2010/main" val="24480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293215" y="833583"/>
            <a:ext cx="5393600" cy="740672"/>
          </a:xfrm>
          <a:prstGeom prst="rect">
            <a:avLst/>
          </a:prstGeom>
        </p:spPr>
        <p:txBody>
          <a:bodyPr spcFirstLastPara="1" vert="horz" wrap="square" lIns="121900" tIns="121900" rIns="121900" bIns="121900" rtlCol="0" anchor="b" anchorCtr="0">
            <a:noAutofit/>
          </a:bodyPr>
          <a:lstStyle/>
          <a:p>
            <a:r>
              <a:rPr lang="en" sz="3200" b="1">
                <a:latin typeface="Times New Roman" panose="02020603050405020304" pitchFamily="18" charset="0"/>
                <a:cs typeface="Times New Roman" panose="02020603050405020304" pitchFamily="18" charset="0"/>
              </a:rPr>
              <a:t>SOFTWARE SIMULATION</a:t>
            </a:r>
            <a:endParaRPr sz="3200" b="1">
              <a:latin typeface="Times New Roman" panose="02020603050405020304" pitchFamily="18" charset="0"/>
              <a:cs typeface="Times New Roman" panose="02020603050405020304" pitchFamily="18" charset="0"/>
            </a:endParaRPr>
          </a:p>
        </p:txBody>
      </p:sp>
      <p:sp>
        <p:nvSpPr>
          <p:cNvPr id="129" name="Google Shape;129;p28"/>
          <p:cNvSpPr txBox="1">
            <a:spLocks noGrp="1"/>
          </p:cNvSpPr>
          <p:nvPr>
            <p:ph type="body" idx="2"/>
          </p:nvPr>
        </p:nvSpPr>
        <p:spPr>
          <a:xfrm>
            <a:off x="6360640" y="1026422"/>
            <a:ext cx="5659600" cy="2012800"/>
          </a:xfrm>
          <a:prstGeom prst="rect">
            <a:avLst/>
          </a:prstGeom>
        </p:spPr>
        <p:txBody>
          <a:bodyPr spcFirstLastPara="1" vert="horz" wrap="square" lIns="121900" tIns="121900" rIns="121900" bIns="121900" rtlCol="0" anchor="ctr" anchorCtr="0">
            <a:noAutofit/>
          </a:bodyPr>
          <a:lstStyle/>
          <a:p>
            <a:pPr marL="0" indent="0">
              <a:lnSpc>
                <a:spcPct val="50000"/>
              </a:lnSpc>
              <a:buNone/>
            </a:pPr>
            <a:r>
              <a:rPr lang="en" sz="2667"/>
              <a:t>Arduino IDE</a:t>
            </a:r>
          </a:p>
          <a:p>
            <a:pPr marL="0" indent="0">
              <a:lnSpc>
                <a:spcPct val="50000"/>
              </a:lnSpc>
              <a:buNone/>
            </a:pPr>
            <a:endParaRPr lang="en" sz="2667"/>
          </a:p>
          <a:p>
            <a:pPr marL="0" indent="0">
              <a:lnSpc>
                <a:spcPct val="50000"/>
              </a:lnSpc>
              <a:buNone/>
            </a:pPr>
            <a:r>
              <a:rPr lang="en" sz="2667"/>
              <a:t>Proteus simulation software</a:t>
            </a:r>
            <a:endParaRPr sz="2667"/>
          </a:p>
        </p:txBody>
      </p:sp>
      <p:sp>
        <p:nvSpPr>
          <p:cNvPr id="2" name="Slide Number Placeholder 1"/>
          <p:cNvSpPr>
            <a:spLocks noGrp="1"/>
          </p:cNvSpPr>
          <p:nvPr>
            <p:ph type="sldNum" idx="12"/>
          </p:nvPr>
        </p:nvSpPr>
        <p:spPr/>
        <p:txBody>
          <a:bodyPr/>
          <a:lstStyle/>
          <a:p>
            <a:fld id="{00000000-1234-1234-1234-123412341234}" type="slidenum">
              <a:rPr lang="en" smtClean="0"/>
              <a:pPr/>
              <a:t>18</a:t>
            </a:fld>
            <a:endParaRPr lang="en"/>
          </a:p>
        </p:txBody>
      </p:sp>
      <p:sp>
        <p:nvSpPr>
          <p:cNvPr id="3" name="TextBox 2">
            <a:extLst>
              <a:ext uri="{FF2B5EF4-FFF2-40B4-BE49-F238E27FC236}">
                <a16:creationId xmlns:a16="http://schemas.microsoft.com/office/drawing/2014/main" id="{651012D2-D1C8-F23F-A742-112639DB980D}"/>
              </a:ext>
            </a:extLst>
          </p:cNvPr>
          <p:cNvSpPr txBox="1"/>
          <p:nvPr/>
        </p:nvSpPr>
        <p:spPr>
          <a:xfrm>
            <a:off x="6360640" y="1026422"/>
            <a:ext cx="2929812" cy="369332"/>
          </a:xfrm>
          <a:prstGeom prst="rect">
            <a:avLst/>
          </a:prstGeom>
          <a:noFill/>
        </p:spPr>
        <p:txBody>
          <a:bodyPr wrap="square" rtlCol="0">
            <a:spAutoFit/>
          </a:bodyPr>
          <a:lstStyle/>
          <a:p>
            <a:r>
              <a:rPr lang="en-CA">
                <a:solidFill>
                  <a:schemeClr val="bg1"/>
                </a:solidFill>
              </a:rPr>
              <a:t>SOFTWARES REQUIRED</a:t>
            </a:r>
          </a:p>
        </p:txBody>
      </p:sp>
      <p:sp>
        <p:nvSpPr>
          <p:cNvPr id="6" name="TextBox 5">
            <a:extLst>
              <a:ext uri="{FF2B5EF4-FFF2-40B4-BE49-F238E27FC236}">
                <a16:creationId xmlns:a16="http://schemas.microsoft.com/office/drawing/2014/main" id="{F30290C3-C9E1-2700-73F1-60EE7FA34CFE}"/>
              </a:ext>
            </a:extLst>
          </p:cNvPr>
          <p:cNvSpPr txBox="1"/>
          <p:nvPr/>
        </p:nvSpPr>
        <p:spPr>
          <a:xfrm>
            <a:off x="6360640" y="3869378"/>
            <a:ext cx="6096000" cy="542264"/>
          </a:xfrm>
          <a:prstGeom prst="rect">
            <a:avLst/>
          </a:prstGeom>
          <a:noFill/>
        </p:spPr>
        <p:txBody>
          <a:bodyPr wrap="square">
            <a:spAutoFit/>
          </a:bodyPr>
          <a:lstStyle/>
          <a:p>
            <a:pPr marL="0" indent="0">
              <a:lnSpc>
                <a:spcPct val="50000"/>
              </a:lnSpc>
              <a:buNone/>
            </a:pPr>
            <a:endParaRPr lang="en" sz="2670">
              <a:solidFill>
                <a:schemeClr val="bg1"/>
              </a:solidFill>
            </a:endParaRPr>
          </a:p>
          <a:p>
            <a:pPr marL="0" indent="0">
              <a:lnSpc>
                <a:spcPct val="50000"/>
              </a:lnSpc>
              <a:buNone/>
            </a:pPr>
            <a:r>
              <a:rPr lang="en" sz="2670">
                <a:solidFill>
                  <a:schemeClr val="bg1"/>
                </a:solidFill>
              </a:rPr>
              <a:t>Embedded C</a:t>
            </a:r>
          </a:p>
        </p:txBody>
      </p:sp>
      <p:sp>
        <p:nvSpPr>
          <p:cNvPr id="8" name="TextBox 7">
            <a:extLst>
              <a:ext uri="{FF2B5EF4-FFF2-40B4-BE49-F238E27FC236}">
                <a16:creationId xmlns:a16="http://schemas.microsoft.com/office/drawing/2014/main" id="{FBCC4985-7C91-B415-64E0-79335AEE5D72}"/>
              </a:ext>
            </a:extLst>
          </p:cNvPr>
          <p:cNvSpPr txBox="1"/>
          <p:nvPr/>
        </p:nvSpPr>
        <p:spPr>
          <a:xfrm>
            <a:off x="6360640" y="3374667"/>
            <a:ext cx="6229350" cy="369332"/>
          </a:xfrm>
          <a:prstGeom prst="rect">
            <a:avLst/>
          </a:prstGeom>
          <a:noFill/>
        </p:spPr>
        <p:txBody>
          <a:bodyPr wrap="square">
            <a:spAutoFit/>
          </a:bodyPr>
          <a:lstStyle/>
          <a:p>
            <a:r>
              <a:rPr lang="en-CA">
                <a:solidFill>
                  <a:schemeClr val="bg1"/>
                </a:solidFill>
              </a:rPr>
              <a:t>CODING LANGUAGES</a:t>
            </a:r>
          </a:p>
        </p:txBody>
      </p:sp>
      <p:pic>
        <p:nvPicPr>
          <p:cNvPr id="9" name="Picture 8" descr="A computer screen with text on it">
            <a:extLst>
              <a:ext uri="{FF2B5EF4-FFF2-40B4-BE49-F238E27FC236}">
                <a16:creationId xmlns:a16="http://schemas.microsoft.com/office/drawing/2014/main" id="{5E05342D-A4E8-88C4-3347-176B7E6DC84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0425" t="76173" r="1358" b="7993"/>
          <a:stretch/>
        </p:blipFill>
        <p:spPr>
          <a:xfrm>
            <a:off x="0" y="2722128"/>
            <a:ext cx="6096000" cy="1288505"/>
          </a:xfrm>
          <a:prstGeom prst="rect">
            <a:avLst/>
          </a:prstGeom>
        </p:spPr>
      </p:pic>
    </p:spTree>
    <p:extLst>
      <p:ext uri="{BB962C8B-B14F-4D97-AF65-F5344CB8AC3E}">
        <p14:creationId xmlns:p14="http://schemas.microsoft.com/office/powerpoint/2010/main" val="18087330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19</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6477000" y="878951"/>
            <a:ext cx="5688561" cy="5794310"/>
          </a:xfrm>
        </p:spPr>
        <p:txBody>
          <a:bodyPr>
            <a:noAutofit/>
          </a:bodyPr>
          <a:lstStyle/>
          <a:p>
            <a:pPr marL="285750" indent="-285750" algn="l">
              <a:buFont typeface="Wingdings" panose="05000000000000000000" pitchFamily="2" charset="2"/>
              <a:buChar char="ü"/>
            </a:pPr>
            <a:r>
              <a:rPr lang="en-IN" sz="1800" b="1" i="0">
                <a:effectLst/>
                <a:latin typeface="Times New Roman" panose="02020603050405020304" pitchFamily="18" charset="0"/>
                <a:cs typeface="Times New Roman" panose="02020603050405020304" pitchFamily="18" charset="0"/>
              </a:rPr>
              <a:t>Proteus Simulations</a:t>
            </a:r>
            <a:r>
              <a:rPr lang="en-IN" sz="1800" b="0" i="0">
                <a:effectLst/>
                <a:latin typeface="Times New Roman" panose="02020603050405020304" pitchFamily="18" charset="0"/>
                <a:cs typeface="Times New Roman" panose="02020603050405020304" pitchFamily="18" charset="0"/>
              </a:rPr>
              <a:t>: Conducted extensive tests for system validation.</a:t>
            </a:r>
          </a:p>
          <a:p>
            <a:pPr marL="285750" indent="-285750" algn="l">
              <a:buFont typeface="Wingdings" panose="05000000000000000000" pitchFamily="2" charset="2"/>
              <a:buChar char="ü"/>
            </a:pPr>
            <a:r>
              <a:rPr lang="en-IN" sz="1800" b="1" i="0">
                <a:effectLst/>
                <a:latin typeface="Times New Roman" panose="02020603050405020304" pitchFamily="18" charset="0"/>
                <a:cs typeface="Times New Roman" panose="02020603050405020304" pitchFamily="18" charset="0"/>
              </a:rPr>
              <a:t>Sensor Accuracy Testing</a:t>
            </a:r>
            <a:r>
              <a:rPr lang="en-IN" sz="1800" b="0" i="0">
                <a:effectLst/>
                <a:latin typeface="Times New Roman" panose="02020603050405020304" pitchFamily="18" charset="0"/>
                <a:cs typeface="Times New Roman" panose="02020603050405020304" pitchFamily="18" charset="0"/>
              </a:rPr>
              <a:t>: Assessed HC-SR04 for precise obstacle detection.</a:t>
            </a:r>
          </a:p>
          <a:p>
            <a:pPr marL="285750" indent="-285750" algn="l">
              <a:buFont typeface="Wingdings" panose="05000000000000000000" pitchFamily="2" charset="2"/>
              <a:buChar char="ü"/>
            </a:pPr>
            <a:r>
              <a:rPr lang="en-IN" sz="1800" b="1" i="0">
                <a:effectLst/>
                <a:latin typeface="Times New Roman" panose="02020603050405020304" pitchFamily="18" charset="0"/>
                <a:cs typeface="Times New Roman" panose="02020603050405020304" pitchFamily="18" charset="0"/>
              </a:rPr>
              <a:t>Navigational Algorithm Evaluation</a:t>
            </a:r>
            <a:r>
              <a:rPr lang="en-IN" sz="1800" b="0" i="0">
                <a:effectLst/>
                <a:latin typeface="Times New Roman" panose="02020603050405020304" pitchFamily="18" charset="0"/>
                <a:cs typeface="Times New Roman" panose="02020603050405020304" pitchFamily="18" charset="0"/>
              </a:rPr>
              <a:t>: Tested effectiveness of movement algorithms.</a:t>
            </a:r>
          </a:p>
          <a:p>
            <a:pPr marL="285750" indent="-285750" algn="l">
              <a:buFont typeface="Wingdings" panose="05000000000000000000" pitchFamily="2" charset="2"/>
              <a:buChar char="ü"/>
            </a:pPr>
            <a:r>
              <a:rPr lang="en-IN" sz="1800" b="1" i="0">
                <a:effectLst/>
                <a:latin typeface="Times New Roman" panose="02020603050405020304" pitchFamily="18" charset="0"/>
                <a:cs typeface="Times New Roman" panose="02020603050405020304" pitchFamily="18" charset="0"/>
              </a:rPr>
              <a:t>Bluetooth Module Reliability</a:t>
            </a:r>
            <a:r>
              <a:rPr lang="en-IN" sz="1800" b="0" i="0">
                <a:effectLst/>
                <a:latin typeface="Times New Roman" panose="02020603050405020304" pitchFamily="18" charset="0"/>
                <a:cs typeface="Times New Roman" panose="02020603050405020304" pitchFamily="18" charset="0"/>
              </a:rPr>
              <a:t>: Ensured seamless HC-05 communication.</a:t>
            </a:r>
          </a:p>
          <a:p>
            <a:pPr marL="285750" indent="-285750" algn="l">
              <a:buFont typeface="Wingdings" panose="05000000000000000000" pitchFamily="2" charset="2"/>
              <a:buChar char="ü"/>
            </a:pPr>
            <a:r>
              <a:rPr lang="en-IN" sz="1800" b="1" i="0">
                <a:effectLst/>
                <a:latin typeface="Times New Roman" panose="02020603050405020304" pitchFamily="18" charset="0"/>
                <a:cs typeface="Times New Roman" panose="02020603050405020304" pitchFamily="18" charset="0"/>
              </a:rPr>
              <a:t>Sensor Data Integration</a:t>
            </a:r>
            <a:r>
              <a:rPr lang="en-IN" sz="1800" b="0" i="0">
                <a:effectLst/>
                <a:latin typeface="Times New Roman" panose="02020603050405020304" pitchFamily="18" charset="0"/>
                <a:cs typeface="Times New Roman" panose="02020603050405020304" pitchFamily="18" charset="0"/>
              </a:rPr>
              <a:t>: Synthesized readings from various sensors effectively.</a:t>
            </a:r>
          </a:p>
          <a:p>
            <a:pPr marL="285750" indent="-285750" algn="l">
              <a:buFont typeface="Wingdings" panose="05000000000000000000" pitchFamily="2" charset="2"/>
              <a:buChar char="ü"/>
            </a:pPr>
            <a:r>
              <a:rPr lang="en-IN" sz="1800" b="1" i="0">
                <a:effectLst/>
                <a:latin typeface="Times New Roman" panose="02020603050405020304" pitchFamily="18" charset="0"/>
                <a:cs typeface="Times New Roman" panose="02020603050405020304" pitchFamily="18" charset="0"/>
              </a:rPr>
              <a:t>Challenge Resolution</a:t>
            </a:r>
            <a:r>
              <a:rPr lang="en-IN" sz="1800" b="0" i="0">
                <a:effectLst/>
                <a:latin typeface="Times New Roman" panose="02020603050405020304" pitchFamily="18" charset="0"/>
                <a:cs typeface="Times New Roman" panose="02020603050405020304" pitchFamily="18" charset="0"/>
              </a:rPr>
              <a:t>: Addressed issues like Bluetooth data latency.</a:t>
            </a:r>
          </a:p>
          <a:p>
            <a:pPr marL="285750" indent="-285750" algn="l">
              <a:buFont typeface="Wingdings" panose="05000000000000000000" pitchFamily="2" charset="2"/>
              <a:buChar char="ü"/>
            </a:pPr>
            <a:r>
              <a:rPr lang="en-IN" sz="1800" b="1" i="0">
                <a:effectLst/>
                <a:latin typeface="Times New Roman" panose="02020603050405020304" pitchFamily="18" charset="0"/>
                <a:cs typeface="Times New Roman" panose="02020603050405020304" pitchFamily="18" charset="0"/>
              </a:rPr>
              <a:t>System Design Improvements</a:t>
            </a:r>
            <a:r>
              <a:rPr lang="en-IN" sz="1800" b="0" i="0">
                <a:effectLst/>
                <a:latin typeface="Times New Roman" panose="02020603050405020304" pitchFamily="18" charset="0"/>
                <a:cs typeface="Times New Roman" panose="02020603050405020304" pitchFamily="18" charset="0"/>
              </a:rPr>
              <a:t>: Enhanced overall design and functionality.</a:t>
            </a:r>
          </a:p>
          <a:p>
            <a:pPr marL="285750" indent="-285750" algn="l">
              <a:buFont typeface="Wingdings" panose="05000000000000000000" pitchFamily="2" charset="2"/>
              <a:buChar char="ü"/>
            </a:pPr>
            <a:r>
              <a:rPr lang="en-IN" sz="1800" b="1" i="0">
                <a:effectLst/>
                <a:latin typeface="Times New Roman" panose="02020603050405020304" pitchFamily="18" charset="0"/>
                <a:cs typeface="Times New Roman" panose="02020603050405020304" pitchFamily="18" charset="0"/>
              </a:rPr>
              <a:t>Successful Outcomes</a:t>
            </a:r>
            <a:r>
              <a:rPr lang="en-IN" sz="1800" b="0" i="0">
                <a:effectLst/>
                <a:latin typeface="Times New Roman" panose="02020603050405020304" pitchFamily="18" charset="0"/>
                <a:cs typeface="Times New Roman" panose="02020603050405020304" pitchFamily="18" charset="0"/>
              </a:rPr>
              <a:t>: Demonstrated high accuracy in sensor readings.</a:t>
            </a:r>
          </a:p>
          <a:p>
            <a:pPr marL="285750" indent="-285750" algn="l">
              <a:buFont typeface="Wingdings" panose="05000000000000000000" pitchFamily="2" charset="2"/>
              <a:buChar char="ü"/>
            </a:pPr>
            <a:r>
              <a:rPr lang="en-IN" sz="1800" b="1" i="0">
                <a:effectLst/>
                <a:latin typeface="Times New Roman" panose="02020603050405020304" pitchFamily="18" charset="0"/>
                <a:cs typeface="Times New Roman" panose="02020603050405020304" pitchFamily="18" charset="0"/>
              </a:rPr>
              <a:t>Software Refinement</a:t>
            </a:r>
            <a:r>
              <a:rPr lang="en-IN" sz="1800" b="0" i="0">
                <a:effectLst/>
                <a:latin typeface="Times New Roman" panose="02020603050405020304" pitchFamily="18" charset="0"/>
                <a:cs typeface="Times New Roman" panose="02020603050405020304" pitchFamily="18" charset="0"/>
              </a:rPr>
              <a:t>: Guided by simulations for optimal performance.</a:t>
            </a: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5967704" y="74863"/>
            <a:ext cx="6093665" cy="729225"/>
          </a:xfrm>
        </p:spPr>
        <p:txBody>
          <a:bodyPr>
            <a:normAutofit/>
          </a:bodyPr>
          <a:lstStyle/>
          <a:p>
            <a:r>
              <a:rPr lang="en-IN" sz="4000" b="1">
                <a:latin typeface="Times New Roman" panose="02020603050405020304" pitchFamily="18" charset="0"/>
                <a:cs typeface="Times New Roman" panose="02020603050405020304" pitchFamily="18" charset="0"/>
              </a:rPr>
              <a:t>SOFTWARE DESIGN</a:t>
            </a:r>
            <a:endParaRPr lang="en-IN" b="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3471210-EEF8-8348-6A9D-3F3831EF5EE9}"/>
              </a:ext>
            </a:extLst>
          </p:cNvPr>
          <p:cNvPicPr>
            <a:picLocks noChangeAspect="1"/>
          </p:cNvPicPr>
          <p:nvPr/>
        </p:nvPicPr>
        <p:blipFill>
          <a:blip r:embed="rId2"/>
          <a:stretch>
            <a:fillRect/>
          </a:stretch>
        </p:blipFill>
        <p:spPr>
          <a:xfrm>
            <a:off x="-1" y="0"/>
            <a:ext cx="3429000" cy="2657475"/>
          </a:xfrm>
          <a:prstGeom prst="rect">
            <a:avLst/>
          </a:prstGeom>
        </p:spPr>
      </p:pic>
      <p:pic>
        <p:nvPicPr>
          <p:cNvPr id="5" name="Picture 4">
            <a:extLst>
              <a:ext uri="{FF2B5EF4-FFF2-40B4-BE49-F238E27FC236}">
                <a16:creationId xmlns:a16="http://schemas.microsoft.com/office/drawing/2014/main" id="{0CF68797-162C-1F41-B854-966E5BB4ED19}"/>
              </a:ext>
            </a:extLst>
          </p:cNvPr>
          <p:cNvPicPr>
            <a:picLocks noChangeAspect="1"/>
          </p:cNvPicPr>
          <p:nvPr/>
        </p:nvPicPr>
        <p:blipFill>
          <a:blip r:embed="rId3"/>
          <a:stretch>
            <a:fillRect/>
          </a:stretch>
        </p:blipFill>
        <p:spPr>
          <a:xfrm>
            <a:off x="3428999" y="935446"/>
            <a:ext cx="3048000" cy="2924175"/>
          </a:xfrm>
          <a:prstGeom prst="rect">
            <a:avLst/>
          </a:prstGeom>
        </p:spPr>
      </p:pic>
      <p:pic>
        <p:nvPicPr>
          <p:cNvPr id="10" name="Picture 9">
            <a:extLst>
              <a:ext uri="{FF2B5EF4-FFF2-40B4-BE49-F238E27FC236}">
                <a16:creationId xmlns:a16="http://schemas.microsoft.com/office/drawing/2014/main" id="{991791BC-C384-D4E5-0053-AD58CA4FA0F8}"/>
              </a:ext>
            </a:extLst>
          </p:cNvPr>
          <p:cNvPicPr>
            <a:picLocks noChangeAspect="1"/>
          </p:cNvPicPr>
          <p:nvPr/>
        </p:nvPicPr>
        <p:blipFill>
          <a:blip r:embed="rId4"/>
          <a:stretch>
            <a:fillRect/>
          </a:stretch>
        </p:blipFill>
        <p:spPr>
          <a:xfrm>
            <a:off x="-1" y="3213912"/>
            <a:ext cx="3420379" cy="2853513"/>
          </a:xfrm>
          <a:prstGeom prst="rect">
            <a:avLst/>
          </a:prstGeom>
        </p:spPr>
      </p:pic>
      <p:pic>
        <p:nvPicPr>
          <p:cNvPr id="4" name="Picture 3">
            <a:extLst>
              <a:ext uri="{FF2B5EF4-FFF2-40B4-BE49-F238E27FC236}">
                <a16:creationId xmlns:a16="http://schemas.microsoft.com/office/drawing/2014/main" id="{4D65B0EE-25F1-CC84-068A-441E924C2664}"/>
              </a:ext>
            </a:extLst>
          </p:cNvPr>
          <p:cNvPicPr>
            <a:picLocks noChangeAspect="1"/>
          </p:cNvPicPr>
          <p:nvPr/>
        </p:nvPicPr>
        <p:blipFill>
          <a:blip r:embed="rId3"/>
          <a:stretch>
            <a:fillRect/>
          </a:stretch>
        </p:blipFill>
        <p:spPr>
          <a:xfrm>
            <a:off x="3420378" y="926576"/>
            <a:ext cx="3048000" cy="2924175"/>
          </a:xfrm>
          <a:prstGeom prst="rect">
            <a:avLst/>
          </a:prstGeom>
        </p:spPr>
      </p:pic>
      <p:pic>
        <p:nvPicPr>
          <p:cNvPr id="11" name="Picture 10">
            <a:extLst>
              <a:ext uri="{FF2B5EF4-FFF2-40B4-BE49-F238E27FC236}">
                <a16:creationId xmlns:a16="http://schemas.microsoft.com/office/drawing/2014/main" id="{1B449348-891D-F8F9-2B06-A09D260316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20114" y="4381500"/>
            <a:ext cx="3048264" cy="2680226"/>
          </a:xfrm>
          <a:prstGeom prst="rect">
            <a:avLst/>
          </a:prstGeom>
        </p:spPr>
      </p:pic>
    </p:spTree>
    <p:extLst>
      <p:ext uri="{BB962C8B-B14F-4D97-AF65-F5344CB8AC3E}">
        <p14:creationId xmlns:p14="http://schemas.microsoft.com/office/powerpoint/2010/main" val="34912845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D977-0730-5F10-2633-0C757466DF1B}"/>
              </a:ext>
            </a:extLst>
          </p:cNvPr>
          <p:cNvSpPr>
            <a:spLocks noGrp="1"/>
          </p:cNvSpPr>
          <p:nvPr>
            <p:ph type="title"/>
          </p:nvPr>
        </p:nvSpPr>
        <p:spPr>
          <a:xfrm>
            <a:off x="6185632" y="116811"/>
            <a:ext cx="4927425" cy="654980"/>
          </a:xfrm>
        </p:spPr>
        <p:txBody>
          <a:bodyPr>
            <a:normAutofit fontScale="90000"/>
          </a:bodyPr>
          <a:lstStyle/>
          <a:p>
            <a:r>
              <a:rPr lang="en-US" b="1">
                <a:latin typeface="Times New Roman" panose="02020603050405020304" pitchFamily="18" charset="0"/>
                <a:cs typeface="Times New Roman" panose="02020603050405020304" pitchFamily="18" charset="0"/>
              </a:rPr>
              <a:t>Index</a:t>
            </a:r>
          </a:p>
        </p:txBody>
      </p:sp>
      <p:pic>
        <p:nvPicPr>
          <p:cNvPr id="5" name="Picture 4" descr="An electronic circuit board in blue colour">
            <a:extLst>
              <a:ext uri="{FF2B5EF4-FFF2-40B4-BE49-F238E27FC236}">
                <a16:creationId xmlns:a16="http://schemas.microsoft.com/office/drawing/2014/main" id="{CA7D5455-01A4-A5E4-E7E6-61E8C75AA939}"/>
              </a:ext>
            </a:extLst>
          </p:cNvPr>
          <p:cNvPicPr>
            <a:picLocks noChangeAspect="1"/>
          </p:cNvPicPr>
          <p:nvPr/>
        </p:nvPicPr>
        <p:blipFill rotWithShape="1">
          <a:blip r:embed="rId2"/>
          <a:srcRect l="3567" r="39446" b="-1"/>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3" name="Content Placeholder 2">
            <a:extLst>
              <a:ext uri="{FF2B5EF4-FFF2-40B4-BE49-F238E27FC236}">
                <a16:creationId xmlns:a16="http://schemas.microsoft.com/office/drawing/2014/main" id="{64C00037-D271-4562-4153-CA9EA7056738}"/>
              </a:ext>
            </a:extLst>
          </p:cNvPr>
          <p:cNvSpPr>
            <a:spLocks noGrp="1"/>
          </p:cNvSpPr>
          <p:nvPr>
            <p:ph idx="1"/>
          </p:nvPr>
        </p:nvSpPr>
        <p:spPr>
          <a:xfrm>
            <a:off x="6185632" y="946889"/>
            <a:ext cx="5854890" cy="5794300"/>
          </a:xfrm>
        </p:spPr>
        <p:txBody>
          <a:bodyPr>
            <a:noAutofit/>
          </a:bodyPr>
          <a:lstStyle/>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Problem Addressed</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Proposed Solution</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Implementation</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Components Used</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Hardware Design</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Software Design</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Results</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Challenges Faced</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Limitations</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Future Scope</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Demo Link</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4367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322625" y="0"/>
            <a:ext cx="5393600" cy="740672"/>
          </a:xfrm>
          <a:prstGeom prst="rect">
            <a:avLst/>
          </a:prstGeom>
        </p:spPr>
        <p:txBody>
          <a:bodyPr spcFirstLastPara="1" vert="horz" wrap="square" lIns="121900" tIns="121900" rIns="121900" bIns="121900" rtlCol="0" anchor="b" anchorCtr="0">
            <a:noAutofit/>
          </a:bodyPr>
          <a:lstStyle/>
          <a:p>
            <a:r>
              <a:rPr lang="en" sz="3200" b="1">
                <a:latin typeface="Times New Roman" panose="02020603050405020304" pitchFamily="18" charset="0"/>
                <a:cs typeface="Times New Roman" panose="02020603050405020304" pitchFamily="18" charset="0"/>
              </a:rPr>
              <a:t>SIMULATION SETUP</a:t>
            </a:r>
            <a:endParaRPr sz="3200" b="1">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pPr/>
              <a:t>20</a:t>
            </a:fld>
            <a:endParaRPr lang="en"/>
          </a:p>
        </p:txBody>
      </p:sp>
      <p:sp>
        <p:nvSpPr>
          <p:cNvPr id="6" name="TextBox 5">
            <a:extLst>
              <a:ext uri="{FF2B5EF4-FFF2-40B4-BE49-F238E27FC236}">
                <a16:creationId xmlns:a16="http://schemas.microsoft.com/office/drawing/2014/main" id="{F30290C3-C9E1-2700-73F1-60EE7FA34CFE}"/>
              </a:ext>
            </a:extLst>
          </p:cNvPr>
          <p:cNvSpPr txBox="1"/>
          <p:nvPr/>
        </p:nvSpPr>
        <p:spPr>
          <a:xfrm>
            <a:off x="6000914" y="5880800"/>
            <a:ext cx="6096000" cy="336823"/>
          </a:xfrm>
          <a:prstGeom prst="rect">
            <a:avLst/>
          </a:prstGeom>
          <a:noFill/>
        </p:spPr>
        <p:txBody>
          <a:bodyPr wrap="square">
            <a:spAutoFit/>
          </a:bodyPr>
          <a:lstStyle/>
          <a:p>
            <a:pPr marL="0" indent="0" algn="ctr">
              <a:lnSpc>
                <a:spcPct val="50000"/>
              </a:lnSpc>
              <a:buNone/>
            </a:pPr>
            <a:r>
              <a:rPr lang="en" sz="2670">
                <a:solidFill>
                  <a:schemeClr val="bg1"/>
                </a:solidFill>
              </a:rPr>
              <a:t>Setup Code Section     </a:t>
            </a:r>
          </a:p>
        </p:txBody>
      </p:sp>
      <p:pic>
        <p:nvPicPr>
          <p:cNvPr id="5" name="Picture 4" descr="A computer circuit board with many wires&#10;&#10;Description automatically generated">
            <a:extLst>
              <a:ext uri="{FF2B5EF4-FFF2-40B4-BE49-F238E27FC236}">
                <a16:creationId xmlns:a16="http://schemas.microsoft.com/office/drawing/2014/main" id="{3F7C1409-94B8-A0D8-0028-6380B1A71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625" y="1242431"/>
            <a:ext cx="5512150" cy="3881145"/>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C7E3CAE8-41A9-966E-FFC2-0D7377728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675" y="954701"/>
            <a:ext cx="3046509" cy="4456607"/>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ABCC1ABD-13FC-B4AA-2193-C9EE631FCA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8930" y="954701"/>
            <a:ext cx="3470119" cy="4456607"/>
          </a:xfrm>
          <a:prstGeom prst="rect">
            <a:avLst/>
          </a:prstGeom>
        </p:spPr>
      </p:pic>
    </p:spTree>
    <p:extLst>
      <p:ext uri="{BB962C8B-B14F-4D97-AF65-F5344CB8AC3E}">
        <p14:creationId xmlns:p14="http://schemas.microsoft.com/office/powerpoint/2010/main" val="333223232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322625" y="0"/>
            <a:ext cx="5393600" cy="740672"/>
          </a:xfrm>
          <a:prstGeom prst="rect">
            <a:avLst/>
          </a:prstGeom>
        </p:spPr>
        <p:txBody>
          <a:bodyPr spcFirstLastPara="1" vert="horz" wrap="square" lIns="121900" tIns="121900" rIns="121900" bIns="121900" rtlCol="0" anchor="b" anchorCtr="0">
            <a:noAutofit/>
          </a:bodyPr>
          <a:lstStyle/>
          <a:p>
            <a:r>
              <a:rPr lang="en" sz="3200" b="1">
                <a:latin typeface="Times New Roman" panose="02020603050405020304" pitchFamily="18" charset="0"/>
                <a:cs typeface="Times New Roman" panose="02020603050405020304" pitchFamily="18" charset="0"/>
              </a:rPr>
              <a:t>SIMULATION RESULTS</a:t>
            </a:r>
            <a:endParaRPr sz="3200" b="1">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pPr/>
              <a:t>21</a:t>
            </a:fld>
            <a:endParaRPr lang="en"/>
          </a:p>
        </p:txBody>
      </p:sp>
      <p:sp>
        <p:nvSpPr>
          <p:cNvPr id="3" name="TextBox 2">
            <a:extLst>
              <a:ext uri="{FF2B5EF4-FFF2-40B4-BE49-F238E27FC236}">
                <a16:creationId xmlns:a16="http://schemas.microsoft.com/office/drawing/2014/main" id="{651012D2-D1C8-F23F-A742-112639DB980D}"/>
              </a:ext>
            </a:extLst>
          </p:cNvPr>
          <p:cNvSpPr txBox="1"/>
          <p:nvPr/>
        </p:nvSpPr>
        <p:spPr>
          <a:xfrm>
            <a:off x="6360640" y="185670"/>
            <a:ext cx="2929812" cy="369332"/>
          </a:xfrm>
          <a:prstGeom prst="rect">
            <a:avLst/>
          </a:prstGeom>
          <a:noFill/>
        </p:spPr>
        <p:txBody>
          <a:bodyPr wrap="square" rtlCol="0">
            <a:spAutoFit/>
          </a:bodyPr>
          <a:lstStyle/>
          <a:p>
            <a:r>
              <a:rPr lang="en-CA">
                <a:solidFill>
                  <a:schemeClr val="bg1"/>
                </a:solidFill>
              </a:rPr>
              <a:t>Direction Operation Results</a:t>
            </a:r>
          </a:p>
        </p:txBody>
      </p:sp>
      <p:sp>
        <p:nvSpPr>
          <p:cNvPr id="6" name="TextBox 5">
            <a:extLst>
              <a:ext uri="{FF2B5EF4-FFF2-40B4-BE49-F238E27FC236}">
                <a16:creationId xmlns:a16="http://schemas.microsoft.com/office/drawing/2014/main" id="{F30290C3-C9E1-2700-73F1-60EE7FA34CFE}"/>
              </a:ext>
            </a:extLst>
          </p:cNvPr>
          <p:cNvSpPr txBox="1"/>
          <p:nvPr/>
        </p:nvSpPr>
        <p:spPr>
          <a:xfrm>
            <a:off x="6242452" y="5675168"/>
            <a:ext cx="6096000" cy="747705"/>
          </a:xfrm>
          <a:prstGeom prst="rect">
            <a:avLst/>
          </a:prstGeom>
          <a:noFill/>
        </p:spPr>
        <p:txBody>
          <a:bodyPr wrap="square">
            <a:spAutoFit/>
          </a:bodyPr>
          <a:lstStyle/>
          <a:p>
            <a:pPr marL="0" indent="0" algn="ctr">
              <a:lnSpc>
                <a:spcPct val="50000"/>
              </a:lnSpc>
              <a:buNone/>
            </a:pPr>
            <a:r>
              <a:rPr lang="en" sz="2670">
                <a:solidFill>
                  <a:schemeClr val="bg1"/>
                </a:solidFill>
              </a:rPr>
              <a:t>Forward and Reverse</a:t>
            </a:r>
          </a:p>
          <a:p>
            <a:pPr marL="0" indent="0">
              <a:lnSpc>
                <a:spcPct val="50000"/>
              </a:lnSpc>
              <a:buNone/>
            </a:pPr>
            <a:r>
              <a:rPr lang="en" sz="2670">
                <a:solidFill>
                  <a:schemeClr val="bg1"/>
                </a:solidFill>
              </a:rPr>
              <a:t> </a:t>
            </a:r>
          </a:p>
          <a:p>
            <a:pPr marL="0" indent="0" algn="ctr">
              <a:lnSpc>
                <a:spcPct val="50000"/>
              </a:lnSpc>
              <a:buNone/>
            </a:pPr>
            <a:r>
              <a:rPr lang="en" sz="2670">
                <a:solidFill>
                  <a:schemeClr val="bg1"/>
                </a:solidFill>
              </a:rPr>
              <a:t>Directional Operation</a:t>
            </a:r>
          </a:p>
        </p:txBody>
      </p:sp>
      <p:pic>
        <p:nvPicPr>
          <p:cNvPr id="10" name="Picture 9" descr="A screen shot of a computer&#10;&#10;Description automatically generated">
            <a:extLst>
              <a:ext uri="{FF2B5EF4-FFF2-40B4-BE49-F238E27FC236}">
                <a16:creationId xmlns:a16="http://schemas.microsoft.com/office/drawing/2014/main" id="{3C90E05D-EEAD-7428-6046-13D8A31AA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515" y="740672"/>
            <a:ext cx="1851820" cy="2065199"/>
          </a:xfrm>
          <a:prstGeom prst="rect">
            <a:avLst/>
          </a:prstGeom>
        </p:spPr>
      </p:pic>
      <p:pic>
        <p:nvPicPr>
          <p:cNvPr id="12" name="Picture 11" descr="A screen shot of a circuit board&#10;&#10;Description automatically generated">
            <a:extLst>
              <a:ext uri="{FF2B5EF4-FFF2-40B4-BE49-F238E27FC236}">
                <a16:creationId xmlns:a16="http://schemas.microsoft.com/office/drawing/2014/main" id="{59ECA20C-BD81-DF1F-7241-FE8FAA07AF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8273" y="3500418"/>
            <a:ext cx="1867062" cy="2004234"/>
          </a:xfrm>
          <a:prstGeom prst="rect">
            <a:avLst/>
          </a:prstGeom>
        </p:spPr>
      </p:pic>
      <p:pic>
        <p:nvPicPr>
          <p:cNvPr id="14" name="Picture 13" descr="A screen shot of a computer program&#10;&#10;Description automatically generated">
            <a:extLst>
              <a:ext uri="{FF2B5EF4-FFF2-40B4-BE49-F238E27FC236}">
                <a16:creationId xmlns:a16="http://schemas.microsoft.com/office/drawing/2014/main" id="{E9C320A5-8279-B71C-9EA5-9F21A69BC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290" y="650582"/>
            <a:ext cx="2923131" cy="4380715"/>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4DBA6056-FB18-4F42-C855-E47329387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6421" y="661721"/>
            <a:ext cx="2991079" cy="4369576"/>
          </a:xfrm>
          <a:prstGeom prst="rect">
            <a:avLst/>
          </a:prstGeom>
        </p:spPr>
      </p:pic>
      <p:sp>
        <p:nvSpPr>
          <p:cNvPr id="18" name="TextBox 17">
            <a:extLst>
              <a:ext uri="{FF2B5EF4-FFF2-40B4-BE49-F238E27FC236}">
                <a16:creationId xmlns:a16="http://schemas.microsoft.com/office/drawing/2014/main" id="{1D7B25A9-AB04-4088-3BDA-B9659320680E}"/>
              </a:ext>
            </a:extLst>
          </p:cNvPr>
          <p:cNvSpPr txBox="1"/>
          <p:nvPr/>
        </p:nvSpPr>
        <p:spPr>
          <a:xfrm>
            <a:off x="6242452" y="5034609"/>
            <a:ext cx="6167436" cy="338554"/>
          </a:xfrm>
          <a:prstGeom prst="rect">
            <a:avLst/>
          </a:prstGeom>
          <a:noFill/>
        </p:spPr>
        <p:txBody>
          <a:bodyPr wrap="square">
            <a:spAutoFit/>
          </a:bodyPr>
          <a:lstStyle/>
          <a:p>
            <a:r>
              <a:rPr lang="en-CA" sz="1600">
                <a:solidFill>
                  <a:schemeClr val="bg1"/>
                </a:solidFill>
              </a:rPr>
              <a:t>Bluetooth Connectivity – Pin allotment function as a button in proteus</a:t>
            </a:r>
          </a:p>
        </p:txBody>
      </p:sp>
    </p:spTree>
    <p:extLst>
      <p:ext uri="{BB962C8B-B14F-4D97-AF65-F5344CB8AC3E}">
        <p14:creationId xmlns:p14="http://schemas.microsoft.com/office/powerpoint/2010/main" val="3105351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322625" y="0"/>
            <a:ext cx="5393600" cy="740672"/>
          </a:xfrm>
          <a:prstGeom prst="rect">
            <a:avLst/>
          </a:prstGeom>
        </p:spPr>
        <p:txBody>
          <a:bodyPr spcFirstLastPara="1" vert="horz" wrap="square" lIns="121900" tIns="121900" rIns="121900" bIns="121900" rtlCol="0" anchor="b" anchorCtr="0">
            <a:noAutofit/>
          </a:bodyPr>
          <a:lstStyle/>
          <a:p>
            <a:r>
              <a:rPr lang="en" sz="3200" b="1">
                <a:latin typeface="Times New Roman" panose="02020603050405020304" pitchFamily="18" charset="0"/>
                <a:cs typeface="Times New Roman" panose="02020603050405020304" pitchFamily="18" charset="0"/>
              </a:rPr>
              <a:t>SIMULATION RESULTS</a:t>
            </a:r>
            <a:endParaRPr sz="3200" b="1">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pPr/>
              <a:t>22</a:t>
            </a:fld>
            <a:endParaRPr lang="en"/>
          </a:p>
        </p:txBody>
      </p:sp>
      <p:sp>
        <p:nvSpPr>
          <p:cNvPr id="3" name="TextBox 2">
            <a:extLst>
              <a:ext uri="{FF2B5EF4-FFF2-40B4-BE49-F238E27FC236}">
                <a16:creationId xmlns:a16="http://schemas.microsoft.com/office/drawing/2014/main" id="{651012D2-D1C8-F23F-A742-112639DB980D}"/>
              </a:ext>
            </a:extLst>
          </p:cNvPr>
          <p:cNvSpPr txBox="1"/>
          <p:nvPr/>
        </p:nvSpPr>
        <p:spPr>
          <a:xfrm>
            <a:off x="6360640" y="185670"/>
            <a:ext cx="2929812" cy="369332"/>
          </a:xfrm>
          <a:prstGeom prst="rect">
            <a:avLst/>
          </a:prstGeom>
          <a:noFill/>
        </p:spPr>
        <p:txBody>
          <a:bodyPr wrap="square" rtlCol="0">
            <a:spAutoFit/>
          </a:bodyPr>
          <a:lstStyle/>
          <a:p>
            <a:r>
              <a:rPr lang="en-CA">
                <a:solidFill>
                  <a:schemeClr val="bg1"/>
                </a:solidFill>
              </a:rPr>
              <a:t>Direction Operation Results</a:t>
            </a:r>
          </a:p>
        </p:txBody>
      </p:sp>
      <p:sp>
        <p:nvSpPr>
          <p:cNvPr id="6" name="TextBox 5">
            <a:extLst>
              <a:ext uri="{FF2B5EF4-FFF2-40B4-BE49-F238E27FC236}">
                <a16:creationId xmlns:a16="http://schemas.microsoft.com/office/drawing/2014/main" id="{F30290C3-C9E1-2700-73F1-60EE7FA34CFE}"/>
              </a:ext>
            </a:extLst>
          </p:cNvPr>
          <p:cNvSpPr txBox="1"/>
          <p:nvPr/>
        </p:nvSpPr>
        <p:spPr>
          <a:xfrm>
            <a:off x="6242452" y="5675168"/>
            <a:ext cx="6096000" cy="747705"/>
          </a:xfrm>
          <a:prstGeom prst="rect">
            <a:avLst/>
          </a:prstGeom>
          <a:noFill/>
        </p:spPr>
        <p:txBody>
          <a:bodyPr wrap="square">
            <a:spAutoFit/>
          </a:bodyPr>
          <a:lstStyle/>
          <a:p>
            <a:pPr marL="0" indent="0" algn="ctr">
              <a:lnSpc>
                <a:spcPct val="50000"/>
              </a:lnSpc>
              <a:buNone/>
            </a:pPr>
            <a:r>
              <a:rPr lang="en" sz="2670">
                <a:solidFill>
                  <a:schemeClr val="bg1"/>
                </a:solidFill>
              </a:rPr>
              <a:t>Turn</a:t>
            </a:r>
          </a:p>
          <a:p>
            <a:pPr marL="0" indent="0">
              <a:lnSpc>
                <a:spcPct val="50000"/>
              </a:lnSpc>
              <a:buNone/>
            </a:pPr>
            <a:r>
              <a:rPr lang="en" sz="2670">
                <a:solidFill>
                  <a:schemeClr val="bg1"/>
                </a:solidFill>
              </a:rPr>
              <a:t> </a:t>
            </a:r>
          </a:p>
          <a:p>
            <a:pPr marL="0" indent="0" algn="ctr">
              <a:lnSpc>
                <a:spcPct val="50000"/>
              </a:lnSpc>
              <a:buNone/>
            </a:pPr>
            <a:r>
              <a:rPr lang="en" sz="2670">
                <a:solidFill>
                  <a:schemeClr val="bg1"/>
                </a:solidFill>
              </a:rPr>
              <a:t>Directional Operations</a:t>
            </a:r>
          </a:p>
        </p:txBody>
      </p:sp>
      <p:pic>
        <p:nvPicPr>
          <p:cNvPr id="10" name="Picture 9">
            <a:extLst>
              <a:ext uri="{FF2B5EF4-FFF2-40B4-BE49-F238E27FC236}">
                <a16:creationId xmlns:a16="http://schemas.microsoft.com/office/drawing/2014/main" id="{3C90E05D-EEAD-7428-6046-13D8A31AAD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93515" y="798030"/>
            <a:ext cx="1851820" cy="1950482"/>
          </a:xfrm>
          <a:prstGeom prst="rect">
            <a:avLst/>
          </a:prstGeom>
        </p:spPr>
      </p:pic>
      <p:pic>
        <p:nvPicPr>
          <p:cNvPr id="12" name="Picture 11">
            <a:extLst>
              <a:ext uri="{FF2B5EF4-FFF2-40B4-BE49-F238E27FC236}">
                <a16:creationId xmlns:a16="http://schemas.microsoft.com/office/drawing/2014/main" id="{59ECA20C-BD81-DF1F-7241-FE8FAA07AF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78273" y="3572784"/>
            <a:ext cx="1867062" cy="1859502"/>
          </a:xfrm>
          <a:prstGeom prst="rect">
            <a:avLst/>
          </a:prstGeom>
        </p:spPr>
      </p:pic>
      <p:pic>
        <p:nvPicPr>
          <p:cNvPr id="14" name="Picture 13">
            <a:extLst>
              <a:ext uri="{FF2B5EF4-FFF2-40B4-BE49-F238E27FC236}">
                <a16:creationId xmlns:a16="http://schemas.microsoft.com/office/drawing/2014/main" id="{E9C320A5-8279-B71C-9EA5-9F21A69BCB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93290" y="754848"/>
            <a:ext cx="2923131" cy="4172183"/>
          </a:xfrm>
          <a:prstGeom prst="rect">
            <a:avLst/>
          </a:prstGeom>
        </p:spPr>
      </p:pic>
      <p:pic>
        <p:nvPicPr>
          <p:cNvPr id="16" name="Picture 15">
            <a:extLst>
              <a:ext uri="{FF2B5EF4-FFF2-40B4-BE49-F238E27FC236}">
                <a16:creationId xmlns:a16="http://schemas.microsoft.com/office/drawing/2014/main" id="{4DBA6056-FB18-4F42-C855-E4732938778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046657" y="740671"/>
            <a:ext cx="3053683" cy="4172183"/>
          </a:xfrm>
          <a:prstGeom prst="rect">
            <a:avLst/>
          </a:prstGeom>
        </p:spPr>
      </p:pic>
      <p:sp>
        <p:nvSpPr>
          <p:cNvPr id="5" name="TextBox 4">
            <a:extLst>
              <a:ext uri="{FF2B5EF4-FFF2-40B4-BE49-F238E27FC236}">
                <a16:creationId xmlns:a16="http://schemas.microsoft.com/office/drawing/2014/main" id="{8E2AD86D-1E5A-1561-0B6B-CEC5AEFB419F}"/>
              </a:ext>
            </a:extLst>
          </p:cNvPr>
          <p:cNvSpPr txBox="1"/>
          <p:nvPr/>
        </p:nvSpPr>
        <p:spPr>
          <a:xfrm>
            <a:off x="6242452" y="4963150"/>
            <a:ext cx="6167436" cy="338554"/>
          </a:xfrm>
          <a:prstGeom prst="rect">
            <a:avLst/>
          </a:prstGeom>
          <a:noFill/>
        </p:spPr>
        <p:txBody>
          <a:bodyPr wrap="square">
            <a:spAutoFit/>
          </a:bodyPr>
          <a:lstStyle/>
          <a:p>
            <a:r>
              <a:rPr lang="en-CA" sz="1600">
                <a:solidFill>
                  <a:schemeClr val="bg1"/>
                </a:solidFill>
              </a:rPr>
              <a:t>Bluetooth Connectivity – Pin allotment function as a button in proteus</a:t>
            </a:r>
          </a:p>
        </p:txBody>
      </p:sp>
    </p:spTree>
    <p:extLst>
      <p:ext uri="{BB962C8B-B14F-4D97-AF65-F5344CB8AC3E}">
        <p14:creationId xmlns:p14="http://schemas.microsoft.com/office/powerpoint/2010/main" val="125444472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8;p28">
            <a:extLst>
              <a:ext uri="{FF2B5EF4-FFF2-40B4-BE49-F238E27FC236}">
                <a16:creationId xmlns:a16="http://schemas.microsoft.com/office/drawing/2014/main" id="{3EA3A02C-4237-295F-AAAD-1CC58612E9E5}"/>
              </a:ext>
            </a:extLst>
          </p:cNvPr>
          <p:cNvSpPr txBox="1">
            <a:spLocks/>
          </p:cNvSpPr>
          <p:nvPr/>
        </p:nvSpPr>
        <p:spPr>
          <a:xfrm>
            <a:off x="322625" y="0"/>
            <a:ext cx="5393600" cy="740672"/>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4200"/>
              <a:buNone/>
              <a:defRPr sz="5600" kern="1200">
                <a:solidFill>
                  <a:schemeClr val="tx1"/>
                </a:solidFill>
                <a:latin typeface="+mj-lt"/>
                <a:ea typeface="+mj-ea"/>
                <a:cs typeface="+mj-cs"/>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IN" sz="3200" b="1">
                <a:latin typeface="Times New Roman" panose="02020603050405020304" pitchFamily="18" charset="0"/>
                <a:cs typeface="Times New Roman" panose="02020603050405020304" pitchFamily="18" charset="0"/>
              </a:rPr>
              <a:t>SIMULATION RESULTS</a:t>
            </a:r>
          </a:p>
        </p:txBody>
      </p:sp>
      <p:sp>
        <p:nvSpPr>
          <p:cNvPr id="6" name="TextBox 5">
            <a:extLst>
              <a:ext uri="{FF2B5EF4-FFF2-40B4-BE49-F238E27FC236}">
                <a16:creationId xmlns:a16="http://schemas.microsoft.com/office/drawing/2014/main" id="{5949AAB8-91D3-CFC6-D4DB-ABDF380990DE}"/>
              </a:ext>
            </a:extLst>
          </p:cNvPr>
          <p:cNvSpPr txBox="1"/>
          <p:nvPr/>
        </p:nvSpPr>
        <p:spPr>
          <a:xfrm>
            <a:off x="6360639" y="185670"/>
            <a:ext cx="5508735" cy="369332"/>
          </a:xfrm>
          <a:prstGeom prst="rect">
            <a:avLst/>
          </a:prstGeom>
          <a:noFill/>
        </p:spPr>
        <p:txBody>
          <a:bodyPr wrap="square" rtlCol="0">
            <a:spAutoFit/>
          </a:bodyPr>
          <a:lstStyle/>
          <a:p>
            <a:r>
              <a:rPr lang="en-CA">
                <a:solidFill>
                  <a:schemeClr val="bg1"/>
                </a:solidFill>
              </a:rPr>
              <a:t>Stop Function with Obstacle detection</a:t>
            </a:r>
          </a:p>
        </p:txBody>
      </p:sp>
      <p:pic>
        <p:nvPicPr>
          <p:cNvPr id="8" name="Picture 7" descr="A screen shot of a computer&#10;&#10;Description automatically generated">
            <a:extLst>
              <a:ext uri="{FF2B5EF4-FFF2-40B4-BE49-F238E27FC236}">
                <a16:creationId xmlns:a16="http://schemas.microsoft.com/office/drawing/2014/main" id="{BFADE1D5-144B-EF55-FAE0-24F2C3A3F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894" y="965600"/>
            <a:ext cx="1867062" cy="195851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77B46F5-9619-F1D6-B2C2-0177F28FD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805" y="965600"/>
            <a:ext cx="3246401" cy="1943268"/>
          </a:xfrm>
          <a:prstGeom prst="rect">
            <a:avLst/>
          </a:prstGeom>
        </p:spPr>
      </p:pic>
      <p:sp>
        <p:nvSpPr>
          <p:cNvPr id="11" name="Oval 10">
            <a:extLst>
              <a:ext uri="{FF2B5EF4-FFF2-40B4-BE49-F238E27FC236}">
                <a16:creationId xmlns:a16="http://schemas.microsoft.com/office/drawing/2014/main" id="{FCAB5C01-F993-E6AF-986F-C6E4EA894AD8}"/>
              </a:ext>
            </a:extLst>
          </p:cNvPr>
          <p:cNvSpPr/>
          <p:nvPr/>
        </p:nvSpPr>
        <p:spPr>
          <a:xfrm>
            <a:off x="9823247" y="1371600"/>
            <a:ext cx="432368" cy="432368"/>
          </a:xfrm>
          <a:prstGeom prst="ellipse">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ln w="38100">
                <a:solidFill>
                  <a:schemeClr val="tx1"/>
                </a:solidFill>
              </a:ln>
            </a:endParaRPr>
          </a:p>
        </p:txBody>
      </p:sp>
      <p:pic>
        <p:nvPicPr>
          <p:cNvPr id="13" name="Picture 12" descr="A screen shot of a computer code&#10;&#10;Description automatically generated">
            <a:extLst>
              <a:ext uri="{FF2B5EF4-FFF2-40B4-BE49-F238E27FC236}">
                <a16:creationId xmlns:a16="http://schemas.microsoft.com/office/drawing/2014/main" id="{0823AA24-7673-361C-02C9-81262AC53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147" y="3552746"/>
            <a:ext cx="2491956" cy="1828958"/>
          </a:xfrm>
          <a:prstGeom prst="rect">
            <a:avLst/>
          </a:prstGeom>
        </p:spPr>
      </p:pic>
      <p:pic>
        <p:nvPicPr>
          <p:cNvPr id="15" name="Picture 14" descr="A computer screen shot of a code&#10;&#10;Description automatically generated">
            <a:extLst>
              <a:ext uri="{FF2B5EF4-FFF2-40B4-BE49-F238E27FC236}">
                <a16:creationId xmlns:a16="http://schemas.microsoft.com/office/drawing/2014/main" id="{15EB362E-A047-9CDA-4CA0-A3EB0554F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5683" y="3552746"/>
            <a:ext cx="2560542" cy="1828958"/>
          </a:xfrm>
          <a:prstGeom prst="rect">
            <a:avLst/>
          </a:prstGeom>
        </p:spPr>
      </p:pic>
      <p:sp>
        <p:nvSpPr>
          <p:cNvPr id="17" name="TextBox 16">
            <a:extLst>
              <a:ext uri="{FF2B5EF4-FFF2-40B4-BE49-F238E27FC236}">
                <a16:creationId xmlns:a16="http://schemas.microsoft.com/office/drawing/2014/main" id="{9E0D086C-53B2-14A7-5504-A7225B9F97B6}"/>
              </a:ext>
            </a:extLst>
          </p:cNvPr>
          <p:cNvSpPr txBox="1"/>
          <p:nvPr/>
        </p:nvSpPr>
        <p:spPr>
          <a:xfrm>
            <a:off x="107683" y="5397630"/>
            <a:ext cx="6096000" cy="338554"/>
          </a:xfrm>
          <a:prstGeom prst="rect">
            <a:avLst/>
          </a:prstGeom>
          <a:noFill/>
        </p:spPr>
        <p:txBody>
          <a:bodyPr wrap="square">
            <a:spAutoFit/>
          </a:bodyPr>
          <a:lstStyle/>
          <a:p>
            <a:r>
              <a:rPr lang="en-CA" sz="1600"/>
              <a:t>Bluetooth Connectivity – Pin allotment function as a button in proteus</a:t>
            </a:r>
          </a:p>
        </p:txBody>
      </p:sp>
      <p:pic>
        <p:nvPicPr>
          <p:cNvPr id="19" name="Picture 18">
            <a:extLst>
              <a:ext uri="{FF2B5EF4-FFF2-40B4-BE49-F238E27FC236}">
                <a16:creationId xmlns:a16="http://schemas.microsoft.com/office/drawing/2014/main" id="{91E91CEF-44A3-8293-4D80-66508FC713C0}"/>
              </a:ext>
            </a:extLst>
          </p:cNvPr>
          <p:cNvPicPr>
            <a:picLocks noChangeAspect="1"/>
          </p:cNvPicPr>
          <p:nvPr/>
        </p:nvPicPr>
        <p:blipFill>
          <a:blip r:embed="rId6"/>
          <a:stretch>
            <a:fillRect/>
          </a:stretch>
        </p:blipFill>
        <p:spPr>
          <a:xfrm>
            <a:off x="7798082" y="3044025"/>
            <a:ext cx="2633845" cy="3528226"/>
          </a:xfrm>
          <a:prstGeom prst="rect">
            <a:avLst/>
          </a:prstGeom>
        </p:spPr>
      </p:pic>
    </p:spTree>
    <p:extLst>
      <p:ext uri="{BB962C8B-B14F-4D97-AF65-F5344CB8AC3E}">
        <p14:creationId xmlns:p14="http://schemas.microsoft.com/office/powerpoint/2010/main" val="41196339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8;p28">
            <a:extLst>
              <a:ext uri="{FF2B5EF4-FFF2-40B4-BE49-F238E27FC236}">
                <a16:creationId xmlns:a16="http://schemas.microsoft.com/office/drawing/2014/main" id="{3EA3A02C-4237-295F-AAAD-1CC58612E9E5}"/>
              </a:ext>
            </a:extLst>
          </p:cNvPr>
          <p:cNvSpPr txBox="1">
            <a:spLocks/>
          </p:cNvSpPr>
          <p:nvPr/>
        </p:nvSpPr>
        <p:spPr>
          <a:xfrm>
            <a:off x="322625" y="0"/>
            <a:ext cx="5393600" cy="740672"/>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4200"/>
              <a:buNone/>
              <a:defRPr sz="5600" kern="1200">
                <a:solidFill>
                  <a:schemeClr val="tx1"/>
                </a:solidFill>
                <a:latin typeface="+mj-lt"/>
                <a:ea typeface="+mj-ea"/>
                <a:cs typeface="+mj-cs"/>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IN" sz="3200" b="1">
                <a:latin typeface="Times New Roman" panose="02020603050405020304" pitchFamily="18" charset="0"/>
                <a:cs typeface="Times New Roman" panose="02020603050405020304" pitchFamily="18" charset="0"/>
              </a:rPr>
              <a:t>SIMULATION RESULTS</a:t>
            </a:r>
          </a:p>
        </p:txBody>
      </p:sp>
      <p:sp>
        <p:nvSpPr>
          <p:cNvPr id="6" name="TextBox 5">
            <a:extLst>
              <a:ext uri="{FF2B5EF4-FFF2-40B4-BE49-F238E27FC236}">
                <a16:creationId xmlns:a16="http://schemas.microsoft.com/office/drawing/2014/main" id="{5949AAB8-91D3-CFC6-D4DB-ABDF380990DE}"/>
              </a:ext>
            </a:extLst>
          </p:cNvPr>
          <p:cNvSpPr txBox="1"/>
          <p:nvPr/>
        </p:nvSpPr>
        <p:spPr>
          <a:xfrm>
            <a:off x="6360639" y="185670"/>
            <a:ext cx="5508735" cy="369332"/>
          </a:xfrm>
          <a:prstGeom prst="rect">
            <a:avLst/>
          </a:prstGeom>
          <a:noFill/>
        </p:spPr>
        <p:txBody>
          <a:bodyPr wrap="square" rtlCol="0">
            <a:spAutoFit/>
          </a:bodyPr>
          <a:lstStyle/>
          <a:p>
            <a:r>
              <a:rPr lang="en-CA">
                <a:solidFill>
                  <a:schemeClr val="bg1"/>
                </a:solidFill>
              </a:rPr>
              <a:t>Health System Results</a:t>
            </a:r>
          </a:p>
        </p:txBody>
      </p:sp>
      <p:pic>
        <p:nvPicPr>
          <p:cNvPr id="8" name="Picture 7">
            <a:extLst>
              <a:ext uri="{FF2B5EF4-FFF2-40B4-BE49-F238E27FC236}">
                <a16:creationId xmlns:a16="http://schemas.microsoft.com/office/drawing/2014/main" id="{BFADE1D5-144B-EF55-FAE0-24F2C3A3F6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2483" y="959377"/>
            <a:ext cx="3246400" cy="1949491"/>
          </a:xfrm>
          <a:prstGeom prst="rect">
            <a:avLst/>
          </a:prstGeom>
        </p:spPr>
      </p:pic>
      <p:sp>
        <p:nvSpPr>
          <p:cNvPr id="11" name="Oval 10">
            <a:extLst>
              <a:ext uri="{FF2B5EF4-FFF2-40B4-BE49-F238E27FC236}">
                <a16:creationId xmlns:a16="http://schemas.microsoft.com/office/drawing/2014/main" id="{FCAB5C01-F993-E6AF-986F-C6E4EA894AD8}"/>
              </a:ext>
            </a:extLst>
          </p:cNvPr>
          <p:cNvSpPr/>
          <p:nvPr/>
        </p:nvSpPr>
        <p:spPr>
          <a:xfrm>
            <a:off x="9823247" y="1371600"/>
            <a:ext cx="432368" cy="432368"/>
          </a:xfrm>
          <a:prstGeom prst="ellipse">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ln w="38100">
                <a:solidFill>
                  <a:schemeClr val="tx1"/>
                </a:solidFill>
              </a:ln>
            </a:endParaRPr>
          </a:p>
        </p:txBody>
      </p:sp>
      <p:pic>
        <p:nvPicPr>
          <p:cNvPr id="3" name="Picture 2">
            <a:extLst>
              <a:ext uri="{FF2B5EF4-FFF2-40B4-BE49-F238E27FC236}">
                <a16:creationId xmlns:a16="http://schemas.microsoft.com/office/drawing/2014/main" id="{1C99DFE9-B7F5-4EB6-0F5D-0FE64B94EB6C}"/>
              </a:ext>
            </a:extLst>
          </p:cNvPr>
          <p:cNvPicPr>
            <a:picLocks noChangeAspect="1"/>
          </p:cNvPicPr>
          <p:nvPr/>
        </p:nvPicPr>
        <p:blipFill>
          <a:blip r:embed="rId3"/>
          <a:stretch>
            <a:fillRect/>
          </a:stretch>
        </p:blipFill>
        <p:spPr>
          <a:xfrm>
            <a:off x="1576414" y="5073921"/>
            <a:ext cx="3215990" cy="1613559"/>
          </a:xfrm>
          <a:prstGeom prst="rect">
            <a:avLst/>
          </a:prstGeom>
        </p:spPr>
      </p:pic>
      <p:pic>
        <p:nvPicPr>
          <p:cNvPr id="7" name="Picture 6">
            <a:extLst>
              <a:ext uri="{FF2B5EF4-FFF2-40B4-BE49-F238E27FC236}">
                <a16:creationId xmlns:a16="http://schemas.microsoft.com/office/drawing/2014/main" id="{1383DFB6-EFC2-1B10-0F9A-A57DA6D253E7}"/>
              </a:ext>
            </a:extLst>
          </p:cNvPr>
          <p:cNvPicPr>
            <a:picLocks noChangeAspect="1"/>
          </p:cNvPicPr>
          <p:nvPr/>
        </p:nvPicPr>
        <p:blipFill>
          <a:blip r:embed="rId4"/>
          <a:stretch>
            <a:fillRect/>
          </a:stretch>
        </p:blipFill>
        <p:spPr>
          <a:xfrm>
            <a:off x="1210401" y="2968296"/>
            <a:ext cx="3948017" cy="2046197"/>
          </a:xfrm>
          <a:prstGeom prst="rect">
            <a:avLst/>
          </a:prstGeom>
        </p:spPr>
      </p:pic>
      <p:pic>
        <p:nvPicPr>
          <p:cNvPr id="12" name="Picture 11" descr="A computer screen shot of a circuit board&#10;&#10;Description automatically generated">
            <a:extLst>
              <a:ext uri="{FF2B5EF4-FFF2-40B4-BE49-F238E27FC236}">
                <a16:creationId xmlns:a16="http://schemas.microsoft.com/office/drawing/2014/main" id="{BBAC5749-AB22-B7B7-DD01-5138D85462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1441" y="721348"/>
            <a:ext cx="3043917" cy="2156330"/>
          </a:xfrm>
          <a:prstGeom prst="rect">
            <a:avLst/>
          </a:prstGeom>
        </p:spPr>
      </p:pic>
      <p:pic>
        <p:nvPicPr>
          <p:cNvPr id="16" name="Picture 15" descr="A computer screen shot of a circuit board&#10;&#10;Description automatically generated">
            <a:extLst>
              <a:ext uri="{FF2B5EF4-FFF2-40B4-BE49-F238E27FC236}">
                <a16:creationId xmlns:a16="http://schemas.microsoft.com/office/drawing/2014/main" id="{5194FB48-D852-1CC9-6098-2EB5FF6C0D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642" y="724286"/>
            <a:ext cx="3074649" cy="2172716"/>
          </a:xfrm>
          <a:prstGeom prst="rect">
            <a:avLst/>
          </a:prstGeom>
        </p:spPr>
      </p:pic>
      <p:pic>
        <p:nvPicPr>
          <p:cNvPr id="20" name="Picture 19">
            <a:extLst>
              <a:ext uri="{FF2B5EF4-FFF2-40B4-BE49-F238E27FC236}">
                <a16:creationId xmlns:a16="http://schemas.microsoft.com/office/drawing/2014/main" id="{B53AE636-9C7A-C1CE-37C8-A47250EAB6E8}"/>
              </a:ext>
            </a:extLst>
          </p:cNvPr>
          <p:cNvPicPr>
            <a:picLocks noChangeAspect="1"/>
          </p:cNvPicPr>
          <p:nvPr/>
        </p:nvPicPr>
        <p:blipFill>
          <a:blip r:embed="rId7"/>
          <a:stretch>
            <a:fillRect/>
          </a:stretch>
        </p:blipFill>
        <p:spPr>
          <a:xfrm>
            <a:off x="7623829" y="3066286"/>
            <a:ext cx="3224924" cy="3633639"/>
          </a:xfrm>
          <a:prstGeom prst="rect">
            <a:avLst/>
          </a:prstGeom>
        </p:spPr>
      </p:pic>
    </p:spTree>
    <p:extLst>
      <p:ext uri="{BB962C8B-B14F-4D97-AF65-F5344CB8AC3E}">
        <p14:creationId xmlns:p14="http://schemas.microsoft.com/office/powerpoint/2010/main" val="9766771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4C0C-D2DF-AE0F-464F-D26D5D8B0CE4}"/>
              </a:ext>
            </a:extLst>
          </p:cNvPr>
          <p:cNvSpPr>
            <a:spLocks noGrp="1"/>
          </p:cNvSpPr>
          <p:nvPr>
            <p:ph type="title"/>
          </p:nvPr>
        </p:nvSpPr>
        <p:spPr>
          <a:xfrm>
            <a:off x="838200" y="260350"/>
            <a:ext cx="10515600" cy="1325563"/>
          </a:xfrm>
        </p:spPr>
        <p:txBody>
          <a:bodyPr>
            <a:normAutofit/>
          </a:bodyPr>
          <a:lstStyle/>
          <a:p>
            <a:r>
              <a:rPr lang="en-CA" sz="4000" b="1">
                <a:latin typeface="Times New Roman" panose="02020603050405020304" pitchFamily="18" charset="0"/>
                <a:cs typeface="Times New Roman" panose="02020603050405020304" pitchFamily="18" charset="0"/>
              </a:rPr>
              <a:t>HARDWARE IMPLEMENTATION</a:t>
            </a:r>
          </a:p>
        </p:txBody>
      </p:sp>
      <p:sp>
        <p:nvSpPr>
          <p:cNvPr id="3" name="Content Placeholder 2">
            <a:extLst>
              <a:ext uri="{FF2B5EF4-FFF2-40B4-BE49-F238E27FC236}">
                <a16:creationId xmlns:a16="http://schemas.microsoft.com/office/drawing/2014/main" id="{2528D712-FCD1-6DE4-1CB9-2BBE23C91D29}"/>
              </a:ext>
            </a:extLst>
          </p:cNvPr>
          <p:cNvSpPr>
            <a:spLocks noGrp="1"/>
          </p:cNvSpPr>
          <p:nvPr>
            <p:ph idx="1"/>
          </p:nvPr>
        </p:nvSpPr>
        <p:spPr>
          <a:xfrm>
            <a:off x="762000" y="1433513"/>
            <a:ext cx="10515600" cy="4351338"/>
          </a:xfrm>
        </p:spPr>
        <p:txBody>
          <a:bodyPr>
            <a:normAutofit fontScale="85000" lnSpcReduction="20000"/>
          </a:bodyPr>
          <a:lstStyle/>
          <a:p>
            <a:pPr algn="l">
              <a:buFont typeface="Wingdings" panose="05000000000000000000" pitchFamily="2" charset="2"/>
              <a:buChar char="ü"/>
            </a:pPr>
            <a:r>
              <a:rPr lang="en-IN" b="1" i="0">
                <a:effectLst/>
                <a:latin typeface="Times New Roman" panose="02020603050405020304" pitchFamily="18" charset="0"/>
                <a:cs typeface="Times New Roman" panose="02020603050405020304" pitchFamily="18" charset="0"/>
              </a:rPr>
              <a:t>Arduino Due</a:t>
            </a:r>
            <a:r>
              <a:rPr lang="en-IN" b="0" i="0">
                <a:effectLst/>
                <a:latin typeface="Times New Roman" panose="02020603050405020304" pitchFamily="18" charset="0"/>
                <a:cs typeface="Times New Roman" panose="02020603050405020304" pitchFamily="18" charset="0"/>
              </a:rPr>
              <a:t>: Central processor for data handling and command execution.</a:t>
            </a:r>
          </a:p>
          <a:p>
            <a:pPr algn="l">
              <a:buFont typeface="Wingdings" panose="05000000000000000000" pitchFamily="2" charset="2"/>
              <a:buChar char="ü"/>
            </a:pPr>
            <a:r>
              <a:rPr lang="en-IN" b="1" i="0">
                <a:effectLst/>
                <a:latin typeface="Times New Roman" panose="02020603050405020304" pitchFamily="18" charset="0"/>
                <a:cs typeface="Times New Roman" panose="02020603050405020304" pitchFamily="18" charset="0"/>
              </a:rPr>
              <a:t>Ultrasonic Sensor (HC-SR04)</a:t>
            </a:r>
            <a:r>
              <a:rPr lang="en-IN" b="0" i="0">
                <a:effectLst/>
                <a:latin typeface="Times New Roman" panose="02020603050405020304" pitchFamily="18" charset="0"/>
                <a:cs typeface="Times New Roman" panose="02020603050405020304" pitchFamily="18" charset="0"/>
              </a:rPr>
              <a:t>: Provides non-contact obstacle detection for user safety.</a:t>
            </a:r>
          </a:p>
          <a:p>
            <a:pPr algn="l">
              <a:buFont typeface="Wingdings" panose="05000000000000000000" pitchFamily="2" charset="2"/>
              <a:buChar char="ü"/>
            </a:pPr>
            <a:r>
              <a:rPr lang="en-IN" b="1" i="0">
                <a:effectLst/>
                <a:latin typeface="Times New Roman" panose="02020603050405020304" pitchFamily="18" charset="0"/>
                <a:cs typeface="Times New Roman" panose="02020603050405020304" pitchFamily="18" charset="0"/>
              </a:rPr>
              <a:t>Temperature Sensor (DHT11)</a:t>
            </a:r>
            <a:r>
              <a:rPr lang="en-IN" b="0" i="0">
                <a:effectLst/>
                <a:latin typeface="Times New Roman" panose="02020603050405020304" pitchFamily="18" charset="0"/>
                <a:cs typeface="Times New Roman" panose="02020603050405020304" pitchFamily="18" charset="0"/>
              </a:rPr>
              <a:t>: Monitors environmental conditions for user comfort.</a:t>
            </a:r>
          </a:p>
          <a:p>
            <a:pPr algn="l">
              <a:buFont typeface="Wingdings" panose="05000000000000000000" pitchFamily="2" charset="2"/>
              <a:buChar char="ü"/>
            </a:pPr>
            <a:r>
              <a:rPr lang="en-IN" b="1" i="0">
                <a:effectLst/>
                <a:latin typeface="Times New Roman" panose="02020603050405020304" pitchFamily="18" charset="0"/>
                <a:cs typeface="Times New Roman" panose="02020603050405020304" pitchFamily="18" charset="0"/>
              </a:rPr>
              <a:t>Heartbeat Sensor (MAX30100)</a:t>
            </a:r>
            <a:r>
              <a:rPr lang="en-IN" b="0" i="0">
                <a:effectLst/>
                <a:latin typeface="Times New Roman" panose="02020603050405020304" pitchFamily="18" charset="0"/>
                <a:cs typeface="Times New Roman" panose="02020603050405020304" pitchFamily="18" charset="0"/>
              </a:rPr>
              <a:t>: Tracks heart rate and blood oxygen saturation for health monitoring.</a:t>
            </a:r>
          </a:p>
          <a:p>
            <a:pPr algn="l">
              <a:buFont typeface="Wingdings" panose="05000000000000000000" pitchFamily="2" charset="2"/>
              <a:buChar char="ü"/>
            </a:pPr>
            <a:r>
              <a:rPr lang="en-IN" b="1" i="0">
                <a:effectLst/>
                <a:latin typeface="Times New Roman" panose="02020603050405020304" pitchFamily="18" charset="0"/>
                <a:cs typeface="Times New Roman" panose="02020603050405020304" pitchFamily="18" charset="0"/>
              </a:rPr>
              <a:t>Bluetooth Module (HC-05)</a:t>
            </a:r>
            <a:r>
              <a:rPr lang="en-IN" b="0" i="0">
                <a:effectLst/>
                <a:latin typeface="Times New Roman" panose="02020603050405020304" pitchFamily="18" charset="0"/>
                <a:cs typeface="Times New Roman" panose="02020603050405020304" pitchFamily="18" charset="0"/>
              </a:rPr>
              <a:t>: Enables wireless communication for control and data transfer.</a:t>
            </a:r>
          </a:p>
          <a:p>
            <a:pPr algn="l">
              <a:buFont typeface="Wingdings" panose="05000000000000000000" pitchFamily="2" charset="2"/>
              <a:buChar char="ü"/>
            </a:pPr>
            <a:r>
              <a:rPr lang="en-IN" b="1" i="0">
                <a:effectLst/>
                <a:latin typeface="Times New Roman" panose="02020603050405020304" pitchFamily="18" charset="0"/>
                <a:cs typeface="Times New Roman" panose="02020603050405020304" pitchFamily="18" charset="0"/>
              </a:rPr>
              <a:t>Motor Driver (L293D)</a:t>
            </a:r>
            <a:r>
              <a:rPr lang="en-IN" b="0" i="0">
                <a:effectLst/>
                <a:latin typeface="Times New Roman" panose="02020603050405020304" pitchFamily="18" charset="0"/>
                <a:cs typeface="Times New Roman" panose="02020603050405020304" pitchFamily="18" charset="0"/>
              </a:rPr>
              <a:t>: Controls the wheelchair's motors for movement and navigation.</a:t>
            </a:r>
          </a:p>
          <a:p>
            <a:pPr algn="l">
              <a:buFont typeface="Wingdings" panose="05000000000000000000" pitchFamily="2" charset="2"/>
              <a:buChar char="ü"/>
            </a:pPr>
            <a:r>
              <a:rPr lang="en-IN" b="1" i="0">
                <a:effectLst/>
                <a:latin typeface="Times New Roman" panose="02020603050405020304" pitchFamily="18" charset="0"/>
                <a:cs typeface="Times New Roman" panose="02020603050405020304" pitchFamily="18" charset="0"/>
              </a:rPr>
              <a:t>LCD Display (LM016L)</a:t>
            </a:r>
            <a:r>
              <a:rPr lang="en-IN" b="0" i="0">
                <a:effectLst/>
                <a:latin typeface="Times New Roman" panose="02020603050405020304" pitchFamily="18" charset="0"/>
                <a:cs typeface="Times New Roman" panose="02020603050405020304" pitchFamily="18" charset="0"/>
              </a:rPr>
              <a:t>: Offers a user interface to display health and navigation information.</a:t>
            </a:r>
          </a:p>
          <a:p>
            <a:pPr marL="0" indent="0">
              <a:buNone/>
            </a:pPr>
            <a:endParaRPr lang="en-CA">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2E11AD8-FB20-31FB-43B9-C03D9A639601}"/>
              </a:ext>
            </a:extLst>
          </p:cNvPr>
          <p:cNvSpPr txBox="1"/>
          <p:nvPr/>
        </p:nvSpPr>
        <p:spPr>
          <a:xfrm>
            <a:off x="509587" y="6003926"/>
            <a:ext cx="11172825" cy="738664"/>
          </a:xfrm>
          <a:prstGeom prst="rect">
            <a:avLst/>
          </a:prstGeom>
          <a:noFill/>
        </p:spPr>
        <p:txBody>
          <a:bodyPr wrap="square">
            <a:spAutoFit/>
          </a:bodyPr>
          <a:lstStyle/>
          <a:p>
            <a:r>
              <a:rPr lang="en-CA" sz="1400"/>
              <a:t>*Due to </a:t>
            </a:r>
            <a:r>
              <a:rPr lang="en-US" sz="1400" i="0" u="sng">
                <a:effectLst/>
              </a:rPr>
              <a:t>Library and Code Compatibility</a:t>
            </a:r>
            <a:r>
              <a:rPr lang="en-US" sz="1400"/>
              <a:t>,</a:t>
            </a:r>
            <a:r>
              <a:rPr lang="en-US" sz="1400" b="0" i="0">
                <a:effectLst/>
              </a:rPr>
              <a:t> </a:t>
            </a:r>
            <a:r>
              <a:rPr lang="en-US" sz="1400" err="1"/>
              <a:t>a</a:t>
            </a:r>
            <a:r>
              <a:rPr lang="en-US" sz="1400" b="0" i="0" err="1">
                <a:effectLst/>
              </a:rPr>
              <a:t>rduino</a:t>
            </a:r>
            <a:r>
              <a:rPr lang="en-US" sz="1400" b="0" i="0">
                <a:effectLst/>
              </a:rPr>
              <a:t> libraries or code snippets are specifically written for AVR-based boards (like the Mega 2560 used in proteus) and may not be directly compatible with ARM-based boards like the Due without modifications. Accordingly, code modifications are done for the hardware prototype to support for compatibility and also particularly for MAX30100 sensor. Hardware code attached in Appendix (slide 33).</a:t>
            </a:r>
            <a:endParaRPr lang="en-CA" sz="1400"/>
          </a:p>
        </p:txBody>
      </p:sp>
    </p:spTree>
    <p:extLst>
      <p:ext uri="{BB962C8B-B14F-4D97-AF65-F5344CB8AC3E}">
        <p14:creationId xmlns:p14="http://schemas.microsoft.com/office/powerpoint/2010/main" val="313017987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26</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6298159" y="796771"/>
            <a:ext cx="5688561" cy="5794310"/>
          </a:xfrm>
        </p:spPr>
        <p:txBody>
          <a:bodyPr>
            <a:noAutofit/>
          </a:bodyPr>
          <a:lstStyle/>
          <a:p>
            <a:pPr marL="285750" indent="-285750" algn="l">
              <a:buFont typeface="Wingdings" panose="05000000000000000000" pitchFamily="2" charset="2"/>
              <a:buChar char="ü"/>
            </a:pPr>
            <a:r>
              <a:rPr lang="en-IN" sz="2000" b="1" i="0">
                <a:effectLst/>
                <a:latin typeface="Söhne"/>
              </a:rPr>
              <a:t>Central Control</a:t>
            </a:r>
            <a:r>
              <a:rPr lang="en-IN" sz="2000" b="0" i="0">
                <a:effectLst/>
                <a:latin typeface="Söhne"/>
              </a:rPr>
              <a:t>: Arduino Due as the system's core processor.</a:t>
            </a:r>
          </a:p>
          <a:p>
            <a:pPr marL="285750" indent="-285750" algn="l">
              <a:buFont typeface="Wingdings" panose="05000000000000000000" pitchFamily="2" charset="2"/>
              <a:buChar char="ü"/>
            </a:pPr>
            <a:r>
              <a:rPr lang="en-IN" sz="2000" b="1" i="0">
                <a:effectLst/>
                <a:latin typeface="Söhne"/>
              </a:rPr>
              <a:t>Obstacle Detection</a:t>
            </a:r>
            <a:r>
              <a:rPr lang="en-IN" sz="2000" b="0" i="0">
                <a:effectLst/>
                <a:latin typeface="Söhne"/>
              </a:rPr>
              <a:t>: HC-SR04 ultrasonic sensor integration.</a:t>
            </a:r>
          </a:p>
          <a:p>
            <a:pPr marL="285750" indent="-285750" algn="l">
              <a:buFont typeface="Wingdings" panose="05000000000000000000" pitchFamily="2" charset="2"/>
              <a:buChar char="ü"/>
            </a:pPr>
            <a:r>
              <a:rPr lang="en-IN" sz="2000" b="1" i="0">
                <a:effectLst/>
                <a:latin typeface="Söhne"/>
              </a:rPr>
              <a:t>Wireless Operation</a:t>
            </a:r>
            <a:r>
              <a:rPr lang="en-IN" sz="2000" b="0" i="0">
                <a:effectLst/>
                <a:latin typeface="Söhne"/>
              </a:rPr>
              <a:t>: HC-05 Bluetooth module for control and communication.</a:t>
            </a:r>
          </a:p>
          <a:p>
            <a:pPr marL="285750" indent="-285750" algn="l">
              <a:buFont typeface="Wingdings" panose="05000000000000000000" pitchFamily="2" charset="2"/>
              <a:buChar char="ü"/>
            </a:pPr>
            <a:r>
              <a:rPr lang="en-IN" sz="2000" b="1" i="0">
                <a:effectLst/>
                <a:latin typeface="Söhne"/>
              </a:rPr>
              <a:t>Health Monitoring</a:t>
            </a:r>
            <a:r>
              <a:rPr lang="en-IN" sz="2000" b="0" i="0">
                <a:effectLst/>
                <a:latin typeface="Söhne"/>
              </a:rPr>
              <a:t>: MAX30100 pulse oximeter for vital sign tracking.</a:t>
            </a:r>
          </a:p>
          <a:p>
            <a:pPr marL="285750" indent="-285750" algn="l">
              <a:buFont typeface="Wingdings" panose="05000000000000000000" pitchFamily="2" charset="2"/>
              <a:buChar char="ü"/>
            </a:pPr>
            <a:r>
              <a:rPr lang="en-IN" sz="2000" b="1" i="0">
                <a:effectLst/>
                <a:latin typeface="Söhne"/>
              </a:rPr>
              <a:t>Integration Challenges</a:t>
            </a:r>
            <a:r>
              <a:rPr lang="en-IN" sz="2000" b="0" i="0">
                <a:effectLst/>
                <a:latin typeface="Söhne"/>
              </a:rPr>
              <a:t>: Addressed robustness and compactness in design.</a:t>
            </a:r>
          </a:p>
          <a:p>
            <a:pPr marL="285750" indent="-285750" algn="l">
              <a:buFont typeface="Wingdings" panose="05000000000000000000" pitchFamily="2" charset="2"/>
              <a:buChar char="ü"/>
            </a:pPr>
            <a:r>
              <a:rPr lang="en-IN" sz="2000" b="1" i="0">
                <a:effectLst/>
                <a:latin typeface="Söhne"/>
              </a:rPr>
              <a:t>Seamless Component Integration</a:t>
            </a:r>
            <a:r>
              <a:rPr lang="en-IN" sz="2000" b="0" i="0">
                <a:effectLst/>
                <a:latin typeface="Söhne"/>
              </a:rPr>
              <a:t>: Achieved through iterative testing.</a:t>
            </a:r>
          </a:p>
          <a:p>
            <a:pPr marL="285750" indent="-285750" algn="l">
              <a:buFont typeface="Wingdings" panose="05000000000000000000" pitchFamily="2" charset="2"/>
              <a:buChar char="ü"/>
            </a:pPr>
            <a:r>
              <a:rPr lang="en-IN" sz="2000" b="1" i="0">
                <a:effectLst/>
                <a:latin typeface="Söhne"/>
              </a:rPr>
              <a:t>Strategic Component Placement</a:t>
            </a:r>
            <a:r>
              <a:rPr lang="en-IN" sz="2000" b="0" i="0">
                <a:effectLst/>
                <a:latin typeface="Söhne"/>
              </a:rPr>
              <a:t>: Ensures intuitive user experience.</a:t>
            </a:r>
          </a:p>
          <a:p>
            <a:pPr marL="285750" indent="-285750" algn="l">
              <a:buFont typeface="Wingdings" panose="05000000000000000000" pitchFamily="2" charset="2"/>
              <a:buChar char="ü"/>
            </a:pPr>
            <a:r>
              <a:rPr lang="en-IN" sz="2000" b="1" i="0">
                <a:effectLst/>
                <a:latin typeface="Söhne"/>
              </a:rPr>
              <a:t>Balance of Functionality and Comfort</a:t>
            </a:r>
            <a:r>
              <a:rPr lang="en-IN" sz="2000" b="0" i="0">
                <a:effectLst/>
                <a:latin typeface="Söhne"/>
              </a:rPr>
              <a:t>: Combining advanced technology with user needs.</a:t>
            </a: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6223514" y="-70534"/>
            <a:ext cx="5837853" cy="729225"/>
          </a:xfrm>
        </p:spPr>
        <p:txBody>
          <a:bodyPr>
            <a:noAutofit/>
          </a:bodyPr>
          <a:lstStyle/>
          <a:p>
            <a:r>
              <a:rPr lang="en-IN" sz="4000" b="1">
                <a:latin typeface="Times New Roman" panose="02020603050405020304" pitchFamily="18" charset="0"/>
                <a:cs typeface="Times New Roman" panose="02020603050405020304" pitchFamily="18" charset="0"/>
              </a:rPr>
              <a:t>Hardware Setup</a:t>
            </a:r>
          </a:p>
        </p:txBody>
      </p:sp>
      <p:pic>
        <p:nvPicPr>
          <p:cNvPr id="6" name="Picture 5" descr="A black and white machine with a blue and white cover&#10;&#10;Description automatically generated">
            <a:extLst>
              <a:ext uri="{FF2B5EF4-FFF2-40B4-BE49-F238E27FC236}">
                <a16:creationId xmlns:a16="http://schemas.microsoft.com/office/drawing/2014/main" id="{2EC6963C-FC9E-87BA-A929-A89A0E8A3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3205159" cy="3708399"/>
          </a:xfrm>
          <a:prstGeom prst="rect">
            <a:avLst/>
          </a:prstGeom>
        </p:spPr>
      </p:pic>
      <p:pic>
        <p:nvPicPr>
          <p:cNvPr id="1026" name="Picture 1">
            <a:extLst>
              <a:ext uri="{FF2B5EF4-FFF2-40B4-BE49-F238E27FC236}">
                <a16:creationId xmlns:a16="http://schemas.microsoft.com/office/drawing/2014/main" id="{DB44D643-FEBC-D7AE-F289-B990DF48B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87" r="5666" b="4991"/>
          <a:stretch>
            <a:fillRect/>
          </a:stretch>
        </p:blipFill>
        <p:spPr bwMode="auto">
          <a:xfrm>
            <a:off x="3205158" y="0"/>
            <a:ext cx="2890842" cy="68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a:extLst>
              <a:ext uri="{FF2B5EF4-FFF2-40B4-BE49-F238E27FC236}">
                <a16:creationId xmlns:a16="http://schemas.microsoft.com/office/drawing/2014/main" id="{B76EE735-3FAB-ACB6-6E49-5FFAE46EB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301" t="12384" r="11330" b="11830"/>
          <a:stretch>
            <a:fillRect/>
          </a:stretch>
        </p:blipFill>
        <p:spPr bwMode="auto">
          <a:xfrm>
            <a:off x="0" y="3693926"/>
            <a:ext cx="3205160" cy="316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468108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27</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6298162" y="946280"/>
            <a:ext cx="5688561" cy="5794310"/>
          </a:xfrm>
        </p:spPr>
        <p:txBody>
          <a:bodyPr>
            <a:noAutofit/>
          </a:bodyPr>
          <a:lstStyle/>
          <a:p>
            <a:pPr marL="285750" indent="-285750" algn="l">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Successful Navigation</a:t>
            </a:r>
            <a:r>
              <a:rPr lang="en-IN" sz="2000" b="0" i="0">
                <a:effectLst/>
                <a:latin typeface="Times New Roman" panose="02020603050405020304" pitchFamily="18" charset="0"/>
                <a:cs typeface="Times New Roman" panose="02020603050405020304" pitchFamily="18" charset="0"/>
              </a:rPr>
              <a:t>: Demonstrated precise obstacle avoidance with HC-SR04 sensor.</a:t>
            </a:r>
          </a:p>
          <a:p>
            <a:pPr marL="285750" indent="-285750" algn="l">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Health Monitoring</a:t>
            </a:r>
            <a:r>
              <a:rPr lang="en-IN" sz="2000" b="0" i="0">
                <a:effectLst/>
                <a:latin typeface="Times New Roman" panose="02020603050405020304" pitchFamily="18" charset="0"/>
                <a:cs typeface="Times New Roman" panose="02020603050405020304" pitchFamily="18" charset="0"/>
              </a:rPr>
              <a:t>: MAX30100 sensor accurately tracked heart rate and blood oxygen levels.</a:t>
            </a:r>
          </a:p>
          <a:p>
            <a:pPr marL="285750" indent="-285750" algn="l">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Remote Control Efficiency</a:t>
            </a:r>
            <a:r>
              <a:rPr lang="en-IN" sz="2000" b="0" i="0">
                <a:effectLst/>
                <a:latin typeface="Times New Roman" panose="02020603050405020304" pitchFamily="18" charset="0"/>
                <a:cs typeface="Times New Roman" panose="02020603050405020304" pitchFamily="18" charset="0"/>
              </a:rPr>
              <a:t>: HC-05 Bluetooth module ensured seamless connectivity.</a:t>
            </a:r>
          </a:p>
          <a:p>
            <a:pPr marL="285750" indent="-285750" algn="l">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Responsive Movement</a:t>
            </a:r>
            <a:r>
              <a:rPr lang="en-IN" sz="2000" b="0" i="0">
                <a:effectLst/>
                <a:latin typeface="Times New Roman" panose="02020603050405020304" pitchFamily="18" charset="0"/>
                <a:cs typeface="Times New Roman" panose="02020603050405020304" pitchFamily="18" charset="0"/>
              </a:rPr>
              <a:t>: L293D motor driver enabled smooth wheelchair control.</a:t>
            </a:r>
          </a:p>
          <a:p>
            <a:pPr marL="285750" indent="-285750" algn="l">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Comparative Analysis</a:t>
            </a:r>
            <a:r>
              <a:rPr lang="en-IN" sz="2000" b="0" i="0">
                <a:effectLst/>
                <a:latin typeface="Times New Roman" panose="02020603050405020304" pitchFamily="18" charset="0"/>
                <a:cs typeface="Times New Roman" panose="02020603050405020304" pitchFamily="18" charset="0"/>
              </a:rPr>
              <a:t>: Showcased superior performance against existing benchmarks.</a:t>
            </a:r>
          </a:p>
          <a:p>
            <a:pPr marL="285750" indent="-285750" algn="l">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Sensor Calibration</a:t>
            </a:r>
            <a:r>
              <a:rPr lang="en-IN" sz="2000" b="0" i="0">
                <a:effectLst/>
                <a:latin typeface="Times New Roman" panose="02020603050405020304" pitchFamily="18" charset="0"/>
                <a:cs typeface="Times New Roman" panose="02020603050405020304" pitchFamily="18" charset="0"/>
              </a:rPr>
              <a:t>: Addressed initial challenges for enhanced accuracy.</a:t>
            </a:r>
          </a:p>
          <a:p>
            <a:pPr marL="285750" indent="-285750" algn="l">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Positive Observer Feedback</a:t>
            </a:r>
            <a:r>
              <a:rPr lang="en-IN" sz="2000" b="0" i="0">
                <a:effectLst/>
                <a:latin typeface="Times New Roman" panose="02020603050405020304" pitchFamily="18" charset="0"/>
                <a:cs typeface="Times New Roman" panose="02020603050405020304" pitchFamily="18" charset="0"/>
              </a:rPr>
              <a:t>: Highlighted intuitive controls and smooth operation.</a:t>
            </a:r>
          </a:p>
          <a:p>
            <a:pPr marL="285750" indent="-285750" algn="l">
              <a:buFont typeface="Wingdings" panose="05000000000000000000" pitchFamily="2" charset="2"/>
              <a:buChar char="ü"/>
            </a:pPr>
            <a:r>
              <a:rPr lang="en-IN" sz="2000" b="1" i="0">
                <a:effectLst/>
                <a:latin typeface="Times New Roman" panose="02020603050405020304" pitchFamily="18" charset="0"/>
                <a:cs typeface="Times New Roman" panose="02020603050405020304" pitchFamily="18" charset="0"/>
              </a:rPr>
              <a:t>Refinement and Improvements</a:t>
            </a:r>
            <a:r>
              <a:rPr lang="en-IN" sz="2000" b="0" i="0">
                <a:effectLst/>
                <a:latin typeface="Times New Roman" panose="02020603050405020304" pitchFamily="18" charset="0"/>
                <a:cs typeface="Times New Roman" panose="02020603050405020304" pitchFamily="18" charset="0"/>
              </a:rPr>
              <a:t>: Continuous system enhancements based on test results.</a:t>
            </a: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5725883" y="210288"/>
            <a:ext cx="6466117" cy="624802"/>
          </a:xfrm>
        </p:spPr>
        <p:txBody>
          <a:bodyPr>
            <a:noAutofit/>
          </a:bodyPr>
          <a:lstStyle/>
          <a:p>
            <a:r>
              <a:rPr lang="en-IN" sz="4000" b="1">
                <a:latin typeface="Times New Roman" panose="02020603050405020304" pitchFamily="18" charset="0"/>
                <a:cs typeface="Times New Roman" panose="02020603050405020304" pitchFamily="18" charset="0"/>
              </a:rPr>
              <a:t>Results</a:t>
            </a:r>
          </a:p>
        </p:txBody>
      </p:sp>
      <p:grpSp>
        <p:nvGrpSpPr>
          <p:cNvPr id="19" name="Group 18">
            <a:extLst>
              <a:ext uri="{FF2B5EF4-FFF2-40B4-BE49-F238E27FC236}">
                <a16:creationId xmlns:a16="http://schemas.microsoft.com/office/drawing/2014/main" id="{E5F72D5C-4C96-B037-FF4F-79D9737F990A}"/>
              </a:ext>
            </a:extLst>
          </p:cNvPr>
          <p:cNvGrpSpPr/>
          <p:nvPr/>
        </p:nvGrpSpPr>
        <p:grpSpPr>
          <a:xfrm>
            <a:off x="0" y="0"/>
            <a:ext cx="6361942" cy="6862666"/>
            <a:chOff x="0" y="0"/>
            <a:chExt cx="6361942" cy="6862666"/>
          </a:xfrm>
        </p:grpSpPr>
        <p:pic>
          <p:nvPicPr>
            <p:cNvPr id="4" name="Picture 3">
              <a:extLst>
                <a:ext uri="{FF2B5EF4-FFF2-40B4-BE49-F238E27FC236}">
                  <a16:creationId xmlns:a16="http://schemas.microsoft.com/office/drawing/2014/main" id="{F6DDE061-2B12-58AE-A694-92905646DC9F}"/>
                </a:ext>
              </a:extLst>
            </p:cNvPr>
            <p:cNvPicPr>
              <a:picLocks noChangeAspect="1"/>
            </p:cNvPicPr>
            <p:nvPr/>
          </p:nvPicPr>
          <p:blipFill>
            <a:blip r:embed="rId2"/>
            <a:stretch>
              <a:fillRect/>
            </a:stretch>
          </p:blipFill>
          <p:spPr>
            <a:xfrm>
              <a:off x="0" y="1"/>
              <a:ext cx="3180971" cy="1839686"/>
            </a:xfrm>
            <a:prstGeom prst="rect">
              <a:avLst/>
            </a:prstGeom>
          </p:spPr>
        </p:pic>
        <p:pic>
          <p:nvPicPr>
            <p:cNvPr id="6" name="Picture 5">
              <a:extLst>
                <a:ext uri="{FF2B5EF4-FFF2-40B4-BE49-F238E27FC236}">
                  <a16:creationId xmlns:a16="http://schemas.microsoft.com/office/drawing/2014/main" id="{BA243686-0578-D635-42E1-778853CE177C}"/>
                </a:ext>
              </a:extLst>
            </p:cNvPr>
            <p:cNvPicPr>
              <a:picLocks noChangeAspect="1"/>
            </p:cNvPicPr>
            <p:nvPr/>
          </p:nvPicPr>
          <p:blipFill>
            <a:blip r:embed="rId3"/>
            <a:stretch>
              <a:fillRect/>
            </a:stretch>
          </p:blipFill>
          <p:spPr>
            <a:xfrm>
              <a:off x="0" y="1839687"/>
              <a:ext cx="3180971" cy="1607005"/>
            </a:xfrm>
            <a:prstGeom prst="rect">
              <a:avLst/>
            </a:prstGeom>
          </p:spPr>
        </p:pic>
        <p:pic>
          <p:nvPicPr>
            <p:cNvPr id="10" name="Picture 9">
              <a:extLst>
                <a:ext uri="{FF2B5EF4-FFF2-40B4-BE49-F238E27FC236}">
                  <a16:creationId xmlns:a16="http://schemas.microsoft.com/office/drawing/2014/main" id="{20A94D32-89C7-5854-51A1-987468E516AB}"/>
                </a:ext>
              </a:extLst>
            </p:cNvPr>
            <p:cNvPicPr>
              <a:picLocks noChangeAspect="1"/>
            </p:cNvPicPr>
            <p:nvPr/>
          </p:nvPicPr>
          <p:blipFill>
            <a:blip r:embed="rId4"/>
            <a:stretch>
              <a:fillRect/>
            </a:stretch>
          </p:blipFill>
          <p:spPr>
            <a:xfrm>
              <a:off x="3180971" y="0"/>
              <a:ext cx="3180971" cy="2024065"/>
            </a:xfrm>
            <a:prstGeom prst="rect">
              <a:avLst/>
            </a:prstGeom>
          </p:spPr>
        </p:pic>
        <p:pic>
          <p:nvPicPr>
            <p:cNvPr id="12" name="Picture 11">
              <a:extLst>
                <a:ext uri="{FF2B5EF4-FFF2-40B4-BE49-F238E27FC236}">
                  <a16:creationId xmlns:a16="http://schemas.microsoft.com/office/drawing/2014/main" id="{0C1756A4-1C8D-85E5-93D3-CC5E0850E0F1}"/>
                </a:ext>
              </a:extLst>
            </p:cNvPr>
            <p:cNvPicPr>
              <a:picLocks noChangeAspect="1"/>
            </p:cNvPicPr>
            <p:nvPr/>
          </p:nvPicPr>
          <p:blipFill>
            <a:blip r:embed="rId5"/>
            <a:stretch>
              <a:fillRect/>
            </a:stretch>
          </p:blipFill>
          <p:spPr>
            <a:xfrm>
              <a:off x="3180970" y="2024065"/>
              <a:ext cx="3180971" cy="3065582"/>
            </a:xfrm>
            <a:prstGeom prst="rect">
              <a:avLst/>
            </a:prstGeom>
          </p:spPr>
        </p:pic>
        <p:pic>
          <p:nvPicPr>
            <p:cNvPr id="14" name="Picture 13">
              <a:extLst>
                <a:ext uri="{FF2B5EF4-FFF2-40B4-BE49-F238E27FC236}">
                  <a16:creationId xmlns:a16="http://schemas.microsoft.com/office/drawing/2014/main" id="{EDB30072-77D1-CFDB-ACFF-E3F94AD21B1E}"/>
                </a:ext>
              </a:extLst>
            </p:cNvPr>
            <p:cNvPicPr>
              <a:picLocks noChangeAspect="1"/>
            </p:cNvPicPr>
            <p:nvPr/>
          </p:nvPicPr>
          <p:blipFill>
            <a:blip r:embed="rId6"/>
            <a:stretch>
              <a:fillRect/>
            </a:stretch>
          </p:blipFill>
          <p:spPr>
            <a:xfrm>
              <a:off x="0" y="3291080"/>
              <a:ext cx="3180969" cy="3566920"/>
            </a:xfrm>
            <a:prstGeom prst="rect">
              <a:avLst/>
            </a:prstGeom>
          </p:spPr>
        </p:pic>
        <p:pic>
          <p:nvPicPr>
            <p:cNvPr id="16" name="Picture 15">
              <a:extLst>
                <a:ext uri="{FF2B5EF4-FFF2-40B4-BE49-F238E27FC236}">
                  <a16:creationId xmlns:a16="http://schemas.microsoft.com/office/drawing/2014/main" id="{9B5BB6CA-E608-E3B3-99EF-2E3767125083}"/>
                </a:ext>
              </a:extLst>
            </p:cNvPr>
            <p:cNvPicPr>
              <a:picLocks noChangeAspect="1"/>
            </p:cNvPicPr>
            <p:nvPr/>
          </p:nvPicPr>
          <p:blipFill>
            <a:blip r:embed="rId7"/>
            <a:stretch>
              <a:fillRect/>
            </a:stretch>
          </p:blipFill>
          <p:spPr>
            <a:xfrm>
              <a:off x="3180969" y="5065489"/>
              <a:ext cx="3180969" cy="1797177"/>
            </a:xfrm>
            <a:prstGeom prst="rect">
              <a:avLst/>
            </a:prstGeom>
          </p:spPr>
        </p:pic>
      </p:grpSp>
    </p:spTree>
    <p:extLst>
      <p:ext uri="{BB962C8B-B14F-4D97-AF65-F5344CB8AC3E}">
        <p14:creationId xmlns:p14="http://schemas.microsoft.com/office/powerpoint/2010/main" val="771123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192019" y="2802168"/>
            <a:ext cx="5752244" cy="1253663"/>
          </a:xfrm>
          <a:prstGeom prst="rect">
            <a:avLst/>
          </a:prstGeom>
        </p:spPr>
        <p:txBody>
          <a:bodyPr spcFirstLastPara="1" vert="horz" wrap="square" lIns="121900" tIns="121900" rIns="121900" bIns="121900" rtlCol="0" anchor="b" anchorCtr="0">
            <a:noAutofit/>
          </a:bodyPr>
          <a:lstStyle/>
          <a:p>
            <a:r>
              <a:rPr lang="en" sz="4000" b="1">
                <a:latin typeface="Times New Roman" panose="02020603050405020304" pitchFamily="18" charset="0"/>
                <a:cs typeface="Times New Roman" panose="02020603050405020304" pitchFamily="18" charset="0"/>
              </a:rPr>
              <a:t>DEMONSTRATION VIDEO</a:t>
            </a:r>
            <a:endParaRPr sz="4000" b="1">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pPr/>
              <a:t>28</a:t>
            </a:fld>
            <a:endParaRPr lang="en"/>
          </a:p>
        </p:txBody>
      </p:sp>
      <p:sp>
        <p:nvSpPr>
          <p:cNvPr id="4" name="Text Placeholder 3">
            <a:extLst>
              <a:ext uri="{FF2B5EF4-FFF2-40B4-BE49-F238E27FC236}">
                <a16:creationId xmlns:a16="http://schemas.microsoft.com/office/drawing/2014/main" id="{98E93C55-00F4-3D69-2B9B-E1D085E5D4F6}"/>
              </a:ext>
            </a:extLst>
          </p:cNvPr>
          <p:cNvSpPr>
            <a:spLocks noGrp="1"/>
          </p:cNvSpPr>
          <p:nvPr>
            <p:ph type="body" idx="2"/>
          </p:nvPr>
        </p:nvSpPr>
        <p:spPr/>
        <p:txBody>
          <a:bodyPr/>
          <a:lstStyle/>
          <a:p>
            <a:pPr marL="152396" indent="0">
              <a:buNone/>
            </a:pPr>
            <a:r>
              <a:rPr lang="en-US" dirty="0">
                <a:solidFill>
                  <a:schemeClr val="bg1"/>
                </a:solidFill>
                <a:hlinkClick r:id="rId3">
                  <a:extLst>
                    <a:ext uri="{A12FA001-AC4F-418D-AE19-62706E023703}">
                      <ahyp:hlinkClr xmlns:ahyp="http://schemas.microsoft.com/office/drawing/2018/hyperlinkcolor" val="tx"/>
                    </a:ext>
                  </a:extLst>
                </a:hlinkClick>
              </a:rPr>
              <a:t>Video presentation link - Google Drive</a:t>
            </a:r>
            <a:endParaRPr lang="en-IN" dirty="0">
              <a:solidFill>
                <a:schemeClr val="bg1"/>
              </a:solidFill>
            </a:endParaRPr>
          </a:p>
        </p:txBody>
      </p:sp>
    </p:spTree>
    <p:extLst>
      <p:ext uri="{BB962C8B-B14F-4D97-AF65-F5344CB8AC3E}">
        <p14:creationId xmlns:p14="http://schemas.microsoft.com/office/powerpoint/2010/main" val="779624003"/>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7413533" y="304800"/>
            <a:ext cx="4179391" cy="1330839"/>
          </a:xfrm>
        </p:spPr>
        <p:txBody>
          <a:bodyPr vert="horz" lIns="91440" tIns="45720" rIns="91440" bIns="45720" rtlCol="0" anchor="ctr">
            <a:normAutofit/>
          </a:bodyPr>
          <a:lstStyle/>
          <a:p>
            <a:pPr algn="l"/>
            <a:r>
              <a:rPr lang="en-US" sz="4000" b="1">
                <a:latin typeface="Times New Roman" panose="02020603050405020304" pitchFamily="18" charset="0"/>
                <a:cs typeface="Times New Roman" panose="02020603050405020304" pitchFamily="18" charset="0"/>
              </a:rPr>
              <a:t>Challenges and Learnings</a:t>
            </a:r>
          </a:p>
        </p:txBody>
      </p:sp>
      <p:pic>
        <p:nvPicPr>
          <p:cNvPr id="3" name="Picture 2">
            <a:extLst>
              <a:ext uri="{FF2B5EF4-FFF2-40B4-BE49-F238E27FC236}">
                <a16:creationId xmlns:a16="http://schemas.microsoft.com/office/drawing/2014/main" id="{52928992-6BD5-9CB2-3972-0B3EE15C8200}"/>
              </a:ext>
            </a:extLst>
          </p:cNvPr>
          <p:cNvPicPr>
            <a:picLocks noChangeAspect="1"/>
          </p:cNvPicPr>
          <p:nvPr/>
        </p:nvPicPr>
        <p:blipFill rotWithShape="1">
          <a:blip r:embed="rId2"/>
          <a:srcRect t="1130"/>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7043058" y="1732219"/>
            <a:ext cx="5301331" cy="5029199"/>
          </a:xfrm>
        </p:spPr>
        <p:txBody>
          <a:bodyPr vert="horz" lIns="91440" tIns="45720" rIns="91440" bIns="45720" rtlCol="0">
            <a:normAutofit lnSpcReduction="10000"/>
          </a:bodyPr>
          <a:lstStyle/>
          <a:p>
            <a:pPr marL="342900" indent="-285750" algn="l">
              <a:buFont typeface="Wingdings" panose="05000000000000000000" pitchFamily="2" charset="2"/>
              <a:buChar char="ü"/>
            </a:pPr>
            <a:r>
              <a:rPr lang="en-US" sz="2000" b="1" i="0">
                <a:effectLst/>
              </a:rPr>
              <a:t>HC-SR04 Calibration</a:t>
            </a:r>
            <a:r>
              <a:rPr lang="en-US" sz="2000" b="0" i="0">
                <a:effectLst/>
              </a:rPr>
              <a:t>: Addressed environmental impact on sensor accuracy.</a:t>
            </a:r>
          </a:p>
          <a:p>
            <a:pPr marL="342900" indent="-285750" algn="l">
              <a:buFont typeface="Wingdings" panose="05000000000000000000" pitchFamily="2" charset="2"/>
              <a:buChar char="ü"/>
            </a:pPr>
            <a:r>
              <a:rPr lang="en-US" sz="2000" b="1" i="0">
                <a:effectLst/>
              </a:rPr>
              <a:t>Bluetooth Connectivity</a:t>
            </a:r>
            <a:r>
              <a:rPr lang="en-US" sz="2000" b="0" i="0">
                <a:effectLst/>
              </a:rPr>
              <a:t>: Solved stability issues in crowded signal areas.</a:t>
            </a:r>
          </a:p>
          <a:p>
            <a:pPr marL="342900" indent="-285750" algn="l">
              <a:buFont typeface="Wingdings" panose="05000000000000000000" pitchFamily="2" charset="2"/>
              <a:buChar char="ü"/>
            </a:pPr>
            <a:r>
              <a:rPr lang="en-US" sz="2000" b="1" i="0">
                <a:effectLst/>
              </a:rPr>
              <a:t>Microcontroller Integration</a:t>
            </a:r>
            <a:r>
              <a:rPr lang="en-US" sz="2000" b="0" i="0">
                <a:effectLst/>
              </a:rPr>
              <a:t>: Managed Arduino Due's 3.3V operating challenge.</a:t>
            </a:r>
          </a:p>
          <a:p>
            <a:pPr marL="342900" indent="-285750" algn="l">
              <a:buFont typeface="Wingdings" panose="05000000000000000000" pitchFamily="2" charset="2"/>
              <a:buChar char="ü"/>
            </a:pPr>
            <a:r>
              <a:rPr lang="en-US" sz="2000" b="1" i="0">
                <a:effectLst/>
              </a:rPr>
              <a:t>Voltage Compatibility</a:t>
            </a:r>
            <a:r>
              <a:rPr lang="en-US" sz="2000" b="0" i="0">
                <a:effectLst/>
              </a:rPr>
              <a:t>: Adapted components to Arduino's voltage requirements.</a:t>
            </a:r>
          </a:p>
          <a:p>
            <a:pPr marL="342900" indent="-285750" algn="l">
              <a:buFont typeface="Wingdings" panose="05000000000000000000" pitchFamily="2" charset="2"/>
              <a:buChar char="ü"/>
            </a:pPr>
            <a:r>
              <a:rPr lang="en-US" sz="2000" b="1" i="0">
                <a:effectLst/>
              </a:rPr>
              <a:t>Technical Resilience</a:t>
            </a:r>
            <a:r>
              <a:rPr lang="en-US" sz="2000" b="0" i="0">
                <a:effectLst/>
              </a:rPr>
              <a:t>: Improved expertise through overcoming hurdles.</a:t>
            </a:r>
          </a:p>
          <a:p>
            <a:pPr marL="342900" indent="-285750" algn="l">
              <a:buFont typeface="Wingdings" panose="05000000000000000000" pitchFamily="2" charset="2"/>
              <a:buChar char="ü"/>
            </a:pPr>
            <a:r>
              <a:rPr lang="en-US" sz="2000" b="1" i="0">
                <a:effectLst/>
              </a:rPr>
              <a:t>Innovative Problem-Solving</a:t>
            </a:r>
            <a:r>
              <a:rPr lang="en-US" sz="2000" b="0" i="0">
                <a:effectLst/>
              </a:rPr>
              <a:t>: Fostered creativity in technical solutions.</a:t>
            </a:r>
          </a:p>
          <a:p>
            <a:pPr marL="342900" indent="-285750" algn="l">
              <a:buFont typeface="Wingdings" panose="05000000000000000000" pitchFamily="2" charset="2"/>
              <a:buChar char="ü"/>
            </a:pPr>
            <a:r>
              <a:rPr lang="en-US" sz="2000" b="1" i="0">
                <a:effectLst/>
              </a:rPr>
              <a:t>Iterative Development</a:t>
            </a:r>
            <a:r>
              <a:rPr lang="en-US" sz="2000" b="0" i="0">
                <a:effectLst/>
              </a:rPr>
              <a:t>: Refined design through continuous testing.</a:t>
            </a:r>
          </a:p>
          <a:p>
            <a:pPr marL="342900" indent="-285750" algn="l">
              <a:buFont typeface="Wingdings" panose="05000000000000000000" pitchFamily="2" charset="2"/>
              <a:buChar char="ü"/>
            </a:pPr>
            <a:r>
              <a:rPr lang="en-US" sz="2000" b="1" i="0">
                <a:effectLst/>
              </a:rPr>
              <a:t>User-Centric Design Approach</a:t>
            </a:r>
            <a:r>
              <a:rPr lang="en-US" sz="2000" b="0" i="0">
                <a:effectLst/>
              </a:rPr>
              <a:t>: Balanced technology with functionality.</a:t>
            </a:r>
          </a:p>
        </p:txBody>
      </p:sp>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F391B04-159E-4284-919C-20BE23D169A4}" type="slidenum">
              <a:rPr lang="en-US" sz="1000">
                <a:solidFill>
                  <a:schemeClr val="tx1">
                    <a:lumMod val="50000"/>
                    <a:lumOff val="50000"/>
                  </a:schemeClr>
                </a:solidFill>
                <a:latin typeface="Calibri" panose="020F0502020204030204"/>
              </a:rPr>
              <a:pPr>
                <a:spcAft>
                  <a:spcPts val="600"/>
                </a:spcAft>
                <a:defRPr/>
              </a:pPr>
              <a:t>29</a:t>
            </a:fld>
            <a:endParaRPr lang="en-US" sz="10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644516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3</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259853" y="1102582"/>
            <a:ext cx="6765275" cy="5794310"/>
          </a:xfrm>
        </p:spPr>
        <p:txBody>
          <a:bodyPr>
            <a:normAutofit/>
          </a:bodyPr>
          <a:lstStyle/>
          <a:p>
            <a:pPr marL="285750" indent="-285750" algn="l">
              <a:lnSpc>
                <a:spcPct val="100000"/>
              </a:lnSpc>
              <a:buFont typeface="Wingdings" panose="05000000000000000000" pitchFamily="2" charset="2"/>
              <a:buChar char="ü"/>
            </a:pPr>
            <a:r>
              <a:rPr lang="en-GB" b="1" i="0">
                <a:effectLst/>
                <a:latin typeface="Times New Roman" panose="02020603050405020304" pitchFamily="18" charset="0"/>
                <a:cs typeface="Times New Roman" panose="02020603050405020304" pitchFamily="18" charset="0"/>
              </a:rPr>
              <a:t>Real Impact</a:t>
            </a:r>
            <a:r>
              <a:rPr lang="en-GB" i="0">
                <a:effectLst/>
                <a:latin typeface="Times New Roman" panose="02020603050405020304" pitchFamily="18" charset="0"/>
                <a:cs typeface="Times New Roman" panose="02020603050405020304" pitchFamily="18" charset="0"/>
              </a:rPr>
              <a:t>: Current estimate 1.9 million </a:t>
            </a:r>
            <a:r>
              <a:rPr lang="en-GB">
                <a:latin typeface="Times New Roman" panose="02020603050405020304" pitchFamily="18" charset="0"/>
                <a:cs typeface="Times New Roman" panose="02020603050405020304" pitchFamily="18" charset="0"/>
              </a:rPr>
              <a:t>C</a:t>
            </a:r>
            <a:r>
              <a:rPr lang="en-GB" i="0">
                <a:effectLst/>
                <a:latin typeface="Times New Roman" panose="02020603050405020304" pitchFamily="18" charset="0"/>
                <a:cs typeface="Times New Roman" panose="02020603050405020304" pitchFamily="18" charset="0"/>
              </a:rPr>
              <a:t>anadians</a:t>
            </a:r>
          </a:p>
          <a:p>
            <a:pPr marL="285750" indent="-285750" algn="l">
              <a:lnSpc>
                <a:spcPct val="100000"/>
              </a:lnSpc>
              <a:buFont typeface="Wingdings" panose="05000000000000000000" pitchFamily="2" charset="2"/>
              <a:buChar char="ü"/>
            </a:pPr>
            <a:r>
              <a:rPr lang="en-GB" b="1" i="0">
                <a:effectLst/>
                <a:latin typeface="Times New Roman" panose="02020603050405020304" pitchFamily="18" charset="0"/>
                <a:cs typeface="Times New Roman" panose="02020603050405020304" pitchFamily="18" charset="0"/>
              </a:rPr>
              <a:t>Tech Progress: </a:t>
            </a:r>
            <a:r>
              <a:rPr lang="en-GB" i="0">
                <a:effectLst/>
                <a:latin typeface="Times New Roman" panose="02020603050405020304" pitchFamily="18" charset="0"/>
                <a:cs typeface="Times New Roman" panose="02020603050405020304" pitchFamily="18" charset="0"/>
              </a:rPr>
              <a:t>Advancing Wheelchairs</a:t>
            </a:r>
          </a:p>
          <a:p>
            <a:pPr marL="285750" indent="-285750" algn="l">
              <a:lnSpc>
                <a:spcPct val="100000"/>
              </a:lnSpc>
              <a:buFont typeface="Wingdings" panose="05000000000000000000" pitchFamily="2" charset="2"/>
              <a:buChar char="ü"/>
            </a:pPr>
            <a:r>
              <a:rPr lang="en-GB" b="1" i="0">
                <a:effectLst/>
                <a:latin typeface="Times New Roman" panose="02020603050405020304" pitchFamily="18" charset="0"/>
                <a:cs typeface="Times New Roman" panose="02020603050405020304" pitchFamily="18" charset="0"/>
              </a:rPr>
              <a:t>Innovation: </a:t>
            </a:r>
            <a:r>
              <a:rPr lang="en-GB" i="0">
                <a:effectLst/>
                <a:latin typeface="Times New Roman" panose="02020603050405020304" pitchFamily="18" charset="0"/>
                <a:cs typeface="Times New Roman" panose="02020603050405020304" pitchFamily="18" charset="0"/>
              </a:rPr>
              <a:t>Smart, Integrated Wheelchair</a:t>
            </a:r>
          </a:p>
          <a:p>
            <a:pPr marL="285750" indent="-285750" algn="l">
              <a:lnSpc>
                <a:spcPct val="100000"/>
              </a:lnSpc>
              <a:buFont typeface="Wingdings" panose="05000000000000000000" pitchFamily="2" charset="2"/>
              <a:buChar char="ü"/>
            </a:pPr>
            <a:r>
              <a:rPr lang="en-GB" b="1" i="0">
                <a:effectLst/>
                <a:latin typeface="Times New Roman" panose="02020603050405020304" pitchFamily="18" charset="0"/>
                <a:cs typeface="Times New Roman" panose="02020603050405020304" pitchFamily="18" charset="0"/>
              </a:rPr>
              <a:t>Health Tracking: </a:t>
            </a:r>
            <a:r>
              <a:rPr lang="en-GB" i="0">
                <a:effectLst/>
                <a:latin typeface="Times New Roman" panose="02020603050405020304" pitchFamily="18" charset="0"/>
                <a:cs typeface="Times New Roman" panose="02020603050405020304" pitchFamily="18" charset="0"/>
              </a:rPr>
              <a:t>Vital Signs Monitoring</a:t>
            </a:r>
          </a:p>
          <a:p>
            <a:pPr marL="285750" indent="-285750" algn="l">
              <a:lnSpc>
                <a:spcPct val="100000"/>
              </a:lnSpc>
              <a:buFont typeface="Wingdings" panose="05000000000000000000" pitchFamily="2" charset="2"/>
              <a:buChar char="ü"/>
            </a:pPr>
            <a:r>
              <a:rPr lang="en-GB" b="1" i="0">
                <a:effectLst/>
                <a:latin typeface="Times New Roman" panose="02020603050405020304" pitchFamily="18" charset="0"/>
                <a:cs typeface="Times New Roman" panose="02020603050405020304" pitchFamily="18" charset="0"/>
              </a:rPr>
              <a:t>Core System: </a:t>
            </a:r>
            <a:r>
              <a:rPr lang="en-GB" i="0">
                <a:effectLst/>
                <a:latin typeface="Times New Roman" panose="02020603050405020304" pitchFamily="18" charset="0"/>
                <a:cs typeface="Times New Roman" panose="02020603050405020304" pitchFamily="18" charset="0"/>
              </a:rPr>
              <a:t>Arduino Due Microcontroller</a:t>
            </a:r>
          </a:p>
          <a:p>
            <a:pPr marL="285750" indent="-285750" algn="l">
              <a:lnSpc>
                <a:spcPct val="100000"/>
              </a:lnSpc>
              <a:buFont typeface="Wingdings" panose="05000000000000000000" pitchFamily="2" charset="2"/>
              <a:buChar char="ü"/>
            </a:pPr>
            <a:r>
              <a:rPr lang="en-GB" b="1" i="0">
                <a:effectLst/>
                <a:latin typeface="Times New Roman" panose="02020603050405020304" pitchFamily="18" charset="0"/>
                <a:cs typeface="Times New Roman" panose="02020603050405020304" pitchFamily="18" charset="0"/>
              </a:rPr>
              <a:t>Sensors: </a:t>
            </a:r>
            <a:r>
              <a:rPr lang="en-GB" i="0">
                <a:effectLst/>
                <a:latin typeface="Times New Roman" panose="02020603050405020304" pitchFamily="18" charset="0"/>
                <a:cs typeface="Times New Roman" panose="02020603050405020304" pitchFamily="18" charset="0"/>
              </a:rPr>
              <a:t>3 Types (Obstacle, Thermal, Health)</a:t>
            </a:r>
          </a:p>
          <a:p>
            <a:pPr marL="285750" indent="-285750" algn="l">
              <a:lnSpc>
                <a:spcPct val="100000"/>
              </a:lnSpc>
              <a:buFont typeface="Wingdings" panose="05000000000000000000" pitchFamily="2" charset="2"/>
              <a:buChar char="ü"/>
            </a:pPr>
            <a:r>
              <a:rPr lang="en-GB" b="1" i="0">
                <a:effectLst/>
                <a:latin typeface="Times New Roman" panose="02020603050405020304" pitchFamily="18" charset="0"/>
                <a:cs typeface="Times New Roman" panose="02020603050405020304" pitchFamily="18" charset="0"/>
              </a:rPr>
              <a:t>Wireless Control: </a:t>
            </a:r>
            <a:r>
              <a:rPr lang="en-GB" i="0">
                <a:effectLst/>
                <a:latin typeface="Times New Roman" panose="02020603050405020304" pitchFamily="18" charset="0"/>
                <a:cs typeface="Times New Roman" panose="02020603050405020304" pitchFamily="18" charset="0"/>
              </a:rPr>
              <a:t>Bluetooth </a:t>
            </a:r>
          </a:p>
          <a:p>
            <a:pPr marL="285750" indent="-285750" algn="l">
              <a:lnSpc>
                <a:spcPct val="100000"/>
              </a:lnSpc>
              <a:buFont typeface="Wingdings" panose="05000000000000000000" pitchFamily="2" charset="2"/>
              <a:buChar char="ü"/>
            </a:pPr>
            <a:r>
              <a:rPr lang="en-GB" b="1" i="0">
                <a:effectLst/>
                <a:latin typeface="Times New Roman" panose="02020603050405020304" pitchFamily="18" charset="0"/>
                <a:cs typeface="Times New Roman" panose="02020603050405020304" pitchFamily="18" charset="0"/>
              </a:rPr>
              <a:t>User Autonomy: </a:t>
            </a:r>
            <a:r>
              <a:rPr lang="en-GB" i="0">
                <a:effectLst/>
                <a:latin typeface="Times New Roman" panose="02020603050405020304" pitchFamily="18" charset="0"/>
                <a:cs typeface="Times New Roman" panose="02020603050405020304" pitchFamily="18" charset="0"/>
              </a:rPr>
              <a:t>Enhancing Independence</a:t>
            </a:r>
          </a:p>
          <a:p>
            <a:pPr marL="285750" indent="-285750" algn="l">
              <a:lnSpc>
                <a:spcPct val="100000"/>
              </a:lnSpc>
              <a:buFont typeface="Wingdings" panose="05000000000000000000" pitchFamily="2" charset="2"/>
              <a:buChar char="ü"/>
            </a:pPr>
            <a:r>
              <a:rPr lang="en-GB" b="1" i="0">
                <a:effectLst/>
                <a:latin typeface="Times New Roman" panose="02020603050405020304" pitchFamily="18" charset="0"/>
                <a:cs typeface="Times New Roman" panose="02020603050405020304" pitchFamily="18" charset="0"/>
              </a:rPr>
              <a:t>Health Scenario: </a:t>
            </a:r>
            <a:r>
              <a:rPr lang="en-GB" i="0">
                <a:effectLst/>
                <a:latin typeface="Times New Roman" panose="02020603050405020304" pitchFamily="18" charset="0"/>
                <a:cs typeface="Times New Roman" panose="02020603050405020304" pitchFamily="18" charset="0"/>
              </a:rPr>
              <a:t>Stroke Patient Support</a:t>
            </a: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259853" y="212663"/>
            <a:ext cx="5965455" cy="729225"/>
          </a:xfrm>
        </p:spPr>
        <p:txBody>
          <a:bodyPr>
            <a:normAutofit/>
          </a:bodyPr>
          <a:lstStyle/>
          <a:p>
            <a:r>
              <a:rPr lang="en-IN" sz="4000" b="1">
                <a:latin typeface="Times New Roman" panose="02020603050405020304" pitchFamily="18" charset="0"/>
                <a:cs typeface="Times New Roman" panose="02020603050405020304" pitchFamily="18" charset="0"/>
              </a:rPr>
              <a:t>INTRODUCTION</a:t>
            </a:r>
          </a:p>
        </p:txBody>
      </p:sp>
      <p:pic>
        <p:nvPicPr>
          <p:cNvPr id="13" name="Picture 12" descr="Daughter with father in wheelchair">
            <a:extLst>
              <a:ext uri="{FF2B5EF4-FFF2-40B4-BE49-F238E27FC236}">
                <a16:creationId xmlns:a16="http://schemas.microsoft.com/office/drawing/2014/main" id="{D97C22FD-9414-8381-7697-F670E5257506}"/>
              </a:ext>
            </a:extLst>
          </p:cNvPr>
          <p:cNvPicPr>
            <a:picLocks noChangeAspect="1"/>
          </p:cNvPicPr>
          <p:nvPr/>
        </p:nvPicPr>
        <p:blipFill rotWithShape="1">
          <a:blip r:embed="rId2">
            <a:extLst>
              <a:ext uri="{28A0092B-C50C-407E-A947-70E740481C1C}">
                <a14:useLocalDpi xmlns:a14="http://schemas.microsoft.com/office/drawing/2010/main" val="0"/>
              </a:ext>
            </a:extLst>
          </a:blip>
          <a:srcRect l="36852" r="14167"/>
          <a:stretch/>
        </p:blipFill>
        <p:spPr>
          <a:xfrm>
            <a:off x="6600825" y="-38892"/>
            <a:ext cx="5591175" cy="6935784"/>
          </a:xfrm>
          <a:prstGeom prst="rect">
            <a:avLst/>
          </a:prstGeom>
        </p:spPr>
      </p:pic>
    </p:spTree>
    <p:extLst>
      <p:ext uri="{BB962C8B-B14F-4D97-AF65-F5344CB8AC3E}">
        <p14:creationId xmlns:p14="http://schemas.microsoft.com/office/powerpoint/2010/main" val="31888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5EE9-19CB-E6AB-DC09-D7A0397DAEAB}"/>
              </a:ext>
            </a:extLst>
          </p:cNvPr>
          <p:cNvSpPr>
            <a:spLocks noGrp="1"/>
          </p:cNvSpPr>
          <p:nvPr>
            <p:ph type="title"/>
          </p:nvPr>
        </p:nvSpPr>
        <p:spPr>
          <a:xfrm>
            <a:off x="838200" y="98323"/>
            <a:ext cx="10515600" cy="609601"/>
          </a:xfrm>
        </p:spPr>
        <p:txBody>
          <a:bodyPr>
            <a:normAutofit/>
          </a:bodyPr>
          <a:lstStyle/>
          <a:p>
            <a:pPr algn="ctr"/>
            <a:r>
              <a:rPr lang="en" sz="3200" b="1" dirty="0">
                <a:latin typeface="Times New Roman" panose="02020603050405020304" pitchFamily="18" charset="0"/>
                <a:cs typeface="Times New Roman" panose="02020603050405020304" pitchFamily="18" charset="0"/>
              </a:rPr>
              <a:t>RESULT COMPARISON WITH REFERENCES</a:t>
            </a:r>
            <a:endParaRPr lang="en-IN" sz="3200" b="1" dirty="0"/>
          </a:p>
        </p:txBody>
      </p:sp>
      <p:graphicFrame>
        <p:nvGraphicFramePr>
          <p:cNvPr id="3" name="Table 2">
            <a:extLst>
              <a:ext uri="{FF2B5EF4-FFF2-40B4-BE49-F238E27FC236}">
                <a16:creationId xmlns:a16="http://schemas.microsoft.com/office/drawing/2014/main" id="{0599CB56-5306-D539-5227-CEAB0D2F4890}"/>
              </a:ext>
            </a:extLst>
          </p:cNvPr>
          <p:cNvGraphicFramePr>
            <a:graphicFrameLocks noGrp="1"/>
          </p:cNvGraphicFramePr>
          <p:nvPr>
            <p:extLst>
              <p:ext uri="{D42A27DB-BD31-4B8C-83A1-F6EECF244321}">
                <p14:modId xmlns:p14="http://schemas.microsoft.com/office/powerpoint/2010/main" val="25948369"/>
              </p:ext>
            </p:extLst>
          </p:nvPr>
        </p:nvGraphicFramePr>
        <p:xfrm>
          <a:off x="511277" y="796412"/>
          <a:ext cx="11169445" cy="5683044"/>
        </p:xfrm>
        <a:graphic>
          <a:graphicData uri="http://schemas.openxmlformats.org/drawingml/2006/table">
            <a:tbl>
              <a:tblPr>
                <a:tableStyleId>{5940675A-B579-460E-94D1-54222C63F5DA}</a:tableStyleId>
              </a:tblPr>
              <a:tblGrid>
                <a:gridCol w="1704785">
                  <a:extLst>
                    <a:ext uri="{9D8B030D-6E8A-4147-A177-3AD203B41FA5}">
                      <a16:colId xmlns:a16="http://schemas.microsoft.com/office/drawing/2014/main" val="172444822"/>
                    </a:ext>
                  </a:extLst>
                </a:gridCol>
                <a:gridCol w="2263619">
                  <a:extLst>
                    <a:ext uri="{9D8B030D-6E8A-4147-A177-3AD203B41FA5}">
                      <a16:colId xmlns:a16="http://schemas.microsoft.com/office/drawing/2014/main" val="4023393094"/>
                    </a:ext>
                  </a:extLst>
                </a:gridCol>
                <a:gridCol w="1920852">
                  <a:extLst>
                    <a:ext uri="{9D8B030D-6E8A-4147-A177-3AD203B41FA5}">
                      <a16:colId xmlns:a16="http://schemas.microsoft.com/office/drawing/2014/main" val="853769884"/>
                    </a:ext>
                  </a:extLst>
                </a:gridCol>
                <a:gridCol w="2351694">
                  <a:extLst>
                    <a:ext uri="{9D8B030D-6E8A-4147-A177-3AD203B41FA5}">
                      <a16:colId xmlns:a16="http://schemas.microsoft.com/office/drawing/2014/main" val="1294494760"/>
                    </a:ext>
                  </a:extLst>
                </a:gridCol>
                <a:gridCol w="2928495">
                  <a:extLst>
                    <a:ext uri="{9D8B030D-6E8A-4147-A177-3AD203B41FA5}">
                      <a16:colId xmlns:a16="http://schemas.microsoft.com/office/drawing/2014/main" val="2475829758"/>
                    </a:ext>
                  </a:extLst>
                </a:gridCol>
              </a:tblGrid>
              <a:tr h="823309">
                <a:tc>
                  <a:txBody>
                    <a:bodyPr/>
                    <a:lstStyle/>
                    <a:p>
                      <a:pPr algn="ctr" fontAlgn="b"/>
                      <a:r>
                        <a:rPr lang="en-IN" sz="1500" b="1" u="none" strike="noStrike" dirty="0">
                          <a:solidFill>
                            <a:srgbClr val="000000"/>
                          </a:solidFill>
                          <a:effectLst/>
                          <a:latin typeface="Times New Roman" panose="02020603050405020304" pitchFamily="18" charset="0"/>
                          <a:cs typeface="Times New Roman" panose="02020603050405020304" pitchFamily="18" charset="0"/>
                        </a:rPr>
                        <a:t>Feature</a:t>
                      </a:r>
                      <a:endParaRPr lang="en-IN" sz="15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b"/>
                      <a:r>
                        <a:rPr lang="en-IN" sz="1500" b="1" u="none" strike="noStrike">
                          <a:solidFill>
                            <a:srgbClr val="000000"/>
                          </a:solidFill>
                          <a:effectLst/>
                          <a:latin typeface="Times New Roman" panose="02020603050405020304" pitchFamily="18" charset="0"/>
                          <a:cs typeface="Times New Roman" panose="02020603050405020304" pitchFamily="18" charset="0"/>
                        </a:rPr>
                        <a:t>Your Project</a:t>
                      </a:r>
                      <a:endParaRPr lang="en-IN" sz="1500" b="1"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b"/>
                      <a:r>
                        <a:rPr lang="en-IN" sz="1500" b="1" u="none" strike="noStrike">
                          <a:solidFill>
                            <a:srgbClr val="000000"/>
                          </a:solidFill>
                          <a:effectLst/>
                          <a:latin typeface="Times New Roman" panose="02020603050405020304" pitchFamily="18" charset="0"/>
                          <a:cs typeface="Times New Roman" panose="02020603050405020304" pitchFamily="18" charset="0"/>
                        </a:rPr>
                        <a:t>Autonomous Driving Robot Wheelchairs</a:t>
                      </a:r>
                      <a:endParaRPr lang="en-IN" sz="1500" b="1"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b"/>
                      <a:r>
                        <a:rPr lang="en-IN" sz="1500" b="1" u="none" strike="noStrike" dirty="0">
                          <a:solidFill>
                            <a:srgbClr val="000000"/>
                          </a:solidFill>
                          <a:effectLst/>
                          <a:latin typeface="Times New Roman" panose="02020603050405020304" pitchFamily="18" charset="0"/>
                          <a:cs typeface="Times New Roman" panose="02020603050405020304" pitchFamily="18" charset="0"/>
                        </a:rPr>
                        <a:t>Wireless Gesture-Controlled Wheelchair</a:t>
                      </a:r>
                      <a:endParaRPr lang="en-IN" sz="15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b"/>
                      <a:r>
                        <a:rPr lang="en-US" sz="1500" b="1" u="none" strike="noStrike">
                          <a:solidFill>
                            <a:srgbClr val="000000"/>
                          </a:solidFill>
                          <a:effectLst/>
                          <a:latin typeface="Times New Roman" panose="02020603050405020304" pitchFamily="18" charset="0"/>
                          <a:cs typeface="Times New Roman" panose="02020603050405020304" pitchFamily="18" charset="0"/>
                        </a:rPr>
                        <a:t>Smart Wheelchair for Aged People</a:t>
                      </a:r>
                      <a:endParaRPr lang="en-US" sz="1500" b="1"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extLst>
                  <a:ext uri="{0D108BD9-81ED-4DB2-BD59-A6C34878D82A}">
                    <a16:rowId xmlns:a16="http://schemas.microsoft.com/office/drawing/2014/main" val="833634781"/>
                  </a:ext>
                </a:extLst>
              </a:tr>
              <a:tr h="700925">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Health Monitoring</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US" sz="1500" b="0" u="none" strike="noStrike" dirty="0">
                          <a:solidFill>
                            <a:srgbClr val="000000"/>
                          </a:solidFill>
                          <a:effectLst/>
                          <a:latin typeface="Times New Roman" panose="02020603050405020304" pitchFamily="18" charset="0"/>
                          <a:cs typeface="Times New Roman" panose="02020603050405020304" pitchFamily="18" charset="0"/>
                        </a:rPr>
                        <a:t>Yes (Temperature, humidity, heart rate, SpO2)</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Not mentioned</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No</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Yes</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extLst>
                  <a:ext uri="{0D108BD9-81ED-4DB2-BD59-A6C34878D82A}">
                    <a16:rowId xmlns:a16="http://schemas.microsoft.com/office/drawing/2014/main" val="2541910809"/>
                  </a:ext>
                </a:extLst>
              </a:tr>
              <a:tr h="608782">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Microcontroller</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Arduino Due</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Not specified</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Arduino Uno</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it-IT" sz="1500" b="0" u="none" strike="noStrike">
                          <a:solidFill>
                            <a:srgbClr val="000000"/>
                          </a:solidFill>
                          <a:effectLst/>
                          <a:latin typeface="Times New Roman" panose="02020603050405020304" pitchFamily="18" charset="0"/>
                          <a:cs typeface="Times New Roman" panose="02020603050405020304" pitchFamily="18" charset="0"/>
                        </a:rPr>
                        <a:t>Arduino Uno and Raspberry Pi</a:t>
                      </a:r>
                      <a:endParaRPr lang="it-IT"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extLst>
                  <a:ext uri="{0D108BD9-81ED-4DB2-BD59-A6C34878D82A}">
                    <a16:rowId xmlns:a16="http://schemas.microsoft.com/office/drawing/2014/main" val="775041873"/>
                  </a:ext>
                </a:extLst>
              </a:tr>
              <a:tr h="659559">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Autonomous Navigation</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Yes (Ultrasonic sensors for obstacle avoidance)</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Yes</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No</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Not primarily</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extLst>
                  <a:ext uri="{0D108BD9-81ED-4DB2-BD59-A6C34878D82A}">
                    <a16:rowId xmlns:a16="http://schemas.microsoft.com/office/drawing/2014/main" val="260907138"/>
                  </a:ext>
                </a:extLst>
              </a:tr>
              <a:tr h="667548">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User Interface</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US" sz="1500" b="0" u="none" strike="noStrike">
                          <a:solidFill>
                            <a:srgbClr val="000000"/>
                          </a:solidFill>
                          <a:effectLst/>
                          <a:latin typeface="Times New Roman" panose="02020603050405020304" pitchFamily="18" charset="0"/>
                          <a:cs typeface="Times New Roman" panose="02020603050405020304" pitchFamily="18" charset="0"/>
                        </a:rPr>
                        <a:t>LCD Display for real-time data display</a:t>
                      </a:r>
                      <a:endParaRPr lang="en-US"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Not specified</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No</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No</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extLst>
                  <a:ext uri="{0D108BD9-81ED-4DB2-BD59-A6C34878D82A}">
                    <a16:rowId xmlns:a16="http://schemas.microsoft.com/office/drawing/2014/main" val="1891611630"/>
                  </a:ext>
                </a:extLst>
              </a:tr>
              <a:tr h="764482">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Comprehensive Mobility Solution</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US" sz="1500" b="0" u="none" strike="noStrike">
                          <a:solidFill>
                            <a:srgbClr val="000000"/>
                          </a:solidFill>
                          <a:effectLst/>
                          <a:latin typeface="Times New Roman" panose="02020603050405020304" pitchFamily="18" charset="0"/>
                          <a:cs typeface="Times New Roman" panose="02020603050405020304" pitchFamily="18" charset="0"/>
                        </a:rPr>
                        <a:t>Yes (Beyond mobility aid), gyroscope of phone interfaced with bluetooth.</a:t>
                      </a:r>
                      <a:endParaRPr lang="en-US"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Autonomous driving focus</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Focus on gesture control</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Health monitoring focus</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extLst>
                  <a:ext uri="{0D108BD9-81ED-4DB2-BD59-A6C34878D82A}">
                    <a16:rowId xmlns:a16="http://schemas.microsoft.com/office/drawing/2014/main" val="1117374476"/>
                  </a:ext>
                </a:extLst>
              </a:tr>
              <a:tr h="692998">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Obstacle Detection Safety</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Yes (HC-SR04 Ultrasonic Sensor)</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Yes (Ultrasonic sensors)</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No</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Not primarily</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extLst>
                  <a:ext uri="{0D108BD9-81ED-4DB2-BD59-A6C34878D82A}">
                    <a16:rowId xmlns:a16="http://schemas.microsoft.com/office/drawing/2014/main" val="1436605798"/>
                  </a:ext>
                </a:extLst>
              </a:tr>
              <a:tr h="765441">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Processing Power and Flexibility</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High (Arduino Due)</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a:solidFill>
                            <a:srgbClr val="000000"/>
                          </a:solidFill>
                          <a:effectLst/>
                          <a:latin typeface="Times New Roman" panose="02020603050405020304" pitchFamily="18" charset="0"/>
                          <a:cs typeface="Times New Roman" panose="02020603050405020304" pitchFamily="18" charset="0"/>
                        </a:rPr>
                        <a:t>Not specified</a:t>
                      </a:r>
                      <a:endParaRPr lang="en-IN" sz="1500" b="0" i="0" u="none" strike="noStrike">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Moderate (Arduino Uno)</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tc>
                  <a:txBody>
                    <a:bodyPr/>
                    <a:lstStyle/>
                    <a:p>
                      <a:pPr algn="ctr" fontAlgn="ctr"/>
                      <a:r>
                        <a:rPr lang="en-IN" sz="1500" b="0" u="none" strike="noStrike" dirty="0">
                          <a:solidFill>
                            <a:srgbClr val="000000"/>
                          </a:solidFill>
                          <a:effectLst/>
                          <a:latin typeface="Times New Roman" panose="02020603050405020304" pitchFamily="18" charset="0"/>
                          <a:cs typeface="Times New Roman" panose="02020603050405020304" pitchFamily="18" charset="0"/>
                        </a:rPr>
                        <a:t>Moderate (Arduino Uno)</a:t>
                      </a:r>
                      <a:endParaRPr lang="en-IN"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108" marR="6108" marT="6108" marB="0" anchor="ctr"/>
                </a:tc>
                <a:extLst>
                  <a:ext uri="{0D108BD9-81ED-4DB2-BD59-A6C34878D82A}">
                    <a16:rowId xmlns:a16="http://schemas.microsoft.com/office/drawing/2014/main" val="2022083947"/>
                  </a:ext>
                </a:extLst>
              </a:tr>
            </a:tbl>
          </a:graphicData>
        </a:graphic>
      </p:graphicFrame>
    </p:spTree>
    <p:extLst>
      <p:ext uri="{BB962C8B-B14F-4D97-AF65-F5344CB8AC3E}">
        <p14:creationId xmlns:p14="http://schemas.microsoft.com/office/powerpoint/2010/main" val="48674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DACBDF3C-E2B0-B11C-AA81-C47F38F882ED}"/>
              </a:ext>
            </a:extLst>
          </p:cNvPr>
          <p:cNvSpPr txBox="1">
            <a:spLocks/>
          </p:cNvSpPr>
          <p:nvPr/>
        </p:nvSpPr>
        <p:spPr>
          <a:xfrm>
            <a:off x="443350" y="172230"/>
            <a:ext cx="5905986" cy="72922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IN" sz="4000">
                <a:latin typeface="Times New Roman" panose="02020603050405020304" pitchFamily="18" charset="0"/>
                <a:cs typeface="Times New Roman" panose="02020603050405020304" pitchFamily="18" charset="0"/>
              </a:rPr>
              <a:t>LIMITATIONS</a:t>
            </a:r>
          </a:p>
        </p:txBody>
      </p:sp>
      <p:pic>
        <p:nvPicPr>
          <p:cNvPr id="6" name="Picture 5">
            <a:extLst>
              <a:ext uri="{FF2B5EF4-FFF2-40B4-BE49-F238E27FC236}">
                <a16:creationId xmlns:a16="http://schemas.microsoft.com/office/drawing/2014/main" id="{BD35BD28-243C-B6BB-F98C-4BBA3A547E88}"/>
              </a:ext>
            </a:extLst>
          </p:cNvPr>
          <p:cNvPicPr>
            <a:picLocks noChangeAspect="1"/>
          </p:cNvPicPr>
          <p:nvPr/>
        </p:nvPicPr>
        <p:blipFill>
          <a:blip r:embed="rId2"/>
          <a:stretch>
            <a:fillRect/>
          </a:stretch>
        </p:blipFill>
        <p:spPr>
          <a:xfrm>
            <a:off x="6607628" y="0"/>
            <a:ext cx="5584372" cy="6858000"/>
          </a:xfrm>
          <a:prstGeom prst="rect">
            <a:avLst/>
          </a:prstGeom>
        </p:spPr>
      </p:pic>
      <p:graphicFrame>
        <p:nvGraphicFramePr>
          <p:cNvPr id="8" name="TextBox 1">
            <a:extLst>
              <a:ext uri="{FF2B5EF4-FFF2-40B4-BE49-F238E27FC236}">
                <a16:creationId xmlns:a16="http://schemas.microsoft.com/office/drawing/2014/main" id="{15DB2779-3EE5-4FE5-2786-81662E727A26}"/>
              </a:ext>
            </a:extLst>
          </p:cNvPr>
          <p:cNvGraphicFramePr/>
          <p:nvPr/>
        </p:nvGraphicFramePr>
        <p:xfrm>
          <a:off x="185057" y="814369"/>
          <a:ext cx="6422571" cy="6217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228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5551714" y="531845"/>
            <a:ext cx="6640286" cy="5794310"/>
          </a:xfrm>
        </p:spPr>
        <p:txBody>
          <a:bodyPr>
            <a:noAutofit/>
          </a:bodyPr>
          <a:lstStyle/>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AI-Enhanced Navigation</a:t>
            </a:r>
            <a:r>
              <a:rPr lang="en-GB" sz="1800" b="0" i="0">
                <a:effectLst/>
                <a:latin typeface="Times New Roman" panose="02020603050405020304" pitchFamily="18" charset="0"/>
                <a:cs typeface="Times New Roman" panose="02020603050405020304" pitchFamily="18" charset="0"/>
              </a:rPr>
              <a:t>: Personalized, adaptive wheelchair control.</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IoT Health Monitoring</a:t>
            </a:r>
            <a:r>
              <a:rPr lang="en-GB" sz="1800" b="0" i="0">
                <a:effectLst/>
                <a:latin typeface="Times New Roman" panose="02020603050405020304" pitchFamily="18" charset="0"/>
                <a:cs typeface="Times New Roman" panose="02020603050405020304" pitchFamily="18" charset="0"/>
              </a:rPr>
              <a:t>: Real-time data analysis and remote access.</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Advanced Health Sensors</a:t>
            </a:r>
            <a:r>
              <a:rPr lang="en-GB" sz="1800" b="0" i="0">
                <a:effectLst/>
                <a:latin typeface="Times New Roman" panose="02020603050405020304" pitchFamily="18" charset="0"/>
                <a:cs typeface="Times New Roman" panose="02020603050405020304" pitchFamily="18" charset="0"/>
              </a:rPr>
              <a:t>: Incorporate ECG and blood pressure monitoring.</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Home Automation: </a:t>
            </a:r>
            <a:r>
              <a:rPr lang="en-GB" sz="1800" b="0" i="0">
                <a:effectLst/>
                <a:latin typeface="Times New Roman" panose="02020603050405020304" pitchFamily="18" charset="0"/>
                <a:cs typeface="Times New Roman" panose="02020603050405020304" pitchFamily="18" charset="0"/>
              </a:rPr>
              <a:t>Controlling household products with </a:t>
            </a:r>
            <a:r>
              <a:rPr lang="en-GB" sz="1800" b="0" i="0" err="1">
                <a:effectLst/>
                <a:latin typeface="Times New Roman" panose="02020603050405020304" pitchFamily="18" charset="0"/>
                <a:cs typeface="Times New Roman" panose="02020603050405020304" pitchFamily="18" charset="0"/>
              </a:rPr>
              <a:t>Iot</a:t>
            </a:r>
            <a:r>
              <a:rPr lang="en-GB" sz="1800" b="0" i="0">
                <a:effectLst/>
                <a:latin typeface="Times New Roman" panose="02020603050405020304" pitchFamily="18" charset="0"/>
                <a:cs typeface="Times New Roman" panose="02020603050405020304" pitchFamily="18" charset="0"/>
              </a:rPr>
              <a:t>.</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Voice Command Interface</a:t>
            </a:r>
            <a:r>
              <a:rPr lang="en-GB" sz="1800" b="0" i="0">
                <a:effectLst/>
                <a:latin typeface="Times New Roman" panose="02020603050405020304" pitchFamily="18" charset="0"/>
                <a:cs typeface="Times New Roman" panose="02020603050405020304" pitchFamily="18" charset="0"/>
              </a:rPr>
              <a:t>: For ease of control and accessibility.</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GPS Navigation</a:t>
            </a:r>
            <a:r>
              <a:rPr lang="en-GB" sz="1800" b="0" i="0">
                <a:effectLst/>
                <a:latin typeface="Times New Roman" panose="02020603050405020304" pitchFamily="18" charset="0"/>
                <a:cs typeface="Times New Roman" panose="02020603050405020304" pitchFamily="18" charset="0"/>
              </a:rPr>
              <a:t>: Outdoor pathfinding with app integration.</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Fall Detection System</a:t>
            </a:r>
            <a:r>
              <a:rPr lang="en-GB" sz="1800" b="0" i="0">
                <a:effectLst/>
                <a:latin typeface="Times New Roman" panose="02020603050405020304" pitchFamily="18" charset="0"/>
                <a:cs typeface="Times New Roman" panose="02020603050405020304" pitchFamily="18" charset="0"/>
              </a:rPr>
              <a:t>: Immediate alerts and emergency response.</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Autonomous Movement</a:t>
            </a:r>
            <a:r>
              <a:rPr lang="en-GB" sz="1800" b="0" i="0">
                <a:effectLst/>
                <a:latin typeface="Times New Roman" panose="02020603050405020304" pitchFamily="18" charset="0"/>
                <a:cs typeface="Times New Roman" panose="02020603050405020304" pitchFamily="18" charset="0"/>
              </a:rPr>
              <a:t>: Independent navigation with advanced technology.</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Energy Efficiency</a:t>
            </a:r>
            <a:r>
              <a:rPr lang="en-GB" sz="1800" b="0" i="0">
                <a:effectLst/>
                <a:latin typeface="Times New Roman" panose="02020603050405020304" pitchFamily="18" charset="0"/>
                <a:cs typeface="Times New Roman" panose="02020603050405020304" pitchFamily="18" charset="0"/>
              </a:rPr>
              <a:t>: Solar charging and improved battery life.</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User Interface</a:t>
            </a:r>
            <a:r>
              <a:rPr lang="en-GB" sz="1800" b="0" i="0">
                <a:effectLst/>
                <a:latin typeface="Times New Roman" panose="02020603050405020304" pitchFamily="18" charset="0"/>
                <a:cs typeface="Times New Roman" panose="02020603050405020304" pitchFamily="18" charset="0"/>
              </a:rPr>
              <a:t>: Intuitive controls with touch and AR technology.</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Personalization</a:t>
            </a:r>
            <a:r>
              <a:rPr lang="en-GB" sz="1800" b="0" i="0">
                <a:effectLst/>
                <a:latin typeface="Times New Roman" panose="02020603050405020304" pitchFamily="18" charset="0"/>
                <a:cs typeface="Times New Roman" panose="02020603050405020304" pitchFamily="18" charset="0"/>
              </a:rPr>
              <a:t>: Custom settings for comfort and convenience.</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Telepresence</a:t>
            </a:r>
            <a:r>
              <a:rPr lang="en-GB" sz="1800" b="0" i="0">
                <a:effectLst/>
                <a:latin typeface="Times New Roman" panose="02020603050405020304" pitchFamily="18" charset="0"/>
                <a:cs typeface="Times New Roman" panose="02020603050405020304" pitchFamily="18" charset="0"/>
              </a:rPr>
              <a:t>: Remote interaction for enhanced social engagement.</a:t>
            </a:r>
          </a:p>
          <a:p>
            <a:pPr marL="285750" indent="-285750" algn="l">
              <a:lnSpc>
                <a:spcPct val="100000"/>
              </a:lnSpc>
              <a:buFont typeface="Wingdings" panose="05000000000000000000" pitchFamily="2" charset="2"/>
              <a:buChar char="ü"/>
            </a:pPr>
            <a:r>
              <a:rPr lang="en-GB" sz="1800" b="1" i="0">
                <a:effectLst/>
                <a:latin typeface="Times New Roman" panose="02020603050405020304" pitchFamily="18" charset="0"/>
                <a:cs typeface="Times New Roman" panose="02020603050405020304" pitchFamily="18" charset="0"/>
              </a:rPr>
              <a:t>Smart Home Integration</a:t>
            </a:r>
            <a:r>
              <a:rPr lang="en-GB" sz="1800" b="0" i="0">
                <a:effectLst/>
                <a:latin typeface="Times New Roman" panose="02020603050405020304" pitchFamily="18" charset="0"/>
                <a:cs typeface="Times New Roman" panose="02020603050405020304" pitchFamily="18" charset="0"/>
              </a:rPr>
              <a:t>: Wheelchair control over home devices.</a:t>
            </a: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5551714" y="-159916"/>
            <a:ext cx="6466117" cy="729225"/>
          </a:xfrm>
        </p:spPr>
        <p:txBody>
          <a:bodyPr>
            <a:noAutofit/>
          </a:bodyPr>
          <a:lstStyle/>
          <a:p>
            <a:r>
              <a:rPr lang="en-IN" sz="4000" b="1">
                <a:latin typeface="Times New Roman" panose="02020603050405020304" pitchFamily="18" charset="0"/>
                <a:cs typeface="Times New Roman" panose="02020603050405020304" pitchFamily="18" charset="0"/>
              </a:rPr>
              <a:t>Future Scope</a:t>
            </a:r>
          </a:p>
        </p:txBody>
      </p:sp>
      <p:pic>
        <p:nvPicPr>
          <p:cNvPr id="3" name="Picture 2">
            <a:extLst>
              <a:ext uri="{FF2B5EF4-FFF2-40B4-BE49-F238E27FC236}">
                <a16:creationId xmlns:a16="http://schemas.microsoft.com/office/drawing/2014/main" id="{866DABD9-ECEF-8C33-D9F7-1F8A4EB819D2}"/>
              </a:ext>
            </a:extLst>
          </p:cNvPr>
          <p:cNvPicPr>
            <a:picLocks noChangeAspect="1"/>
          </p:cNvPicPr>
          <p:nvPr/>
        </p:nvPicPr>
        <p:blipFill>
          <a:blip r:embed="rId2">
            <a:alphaModFix amt="88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437" r="20437"/>
          <a:stretch/>
        </p:blipFill>
        <p:spPr>
          <a:xfrm>
            <a:off x="-413655" y="0"/>
            <a:ext cx="5965369" cy="6858000"/>
          </a:xfrm>
          <a:prstGeom prst="rect">
            <a:avLst/>
          </a:prstGeom>
          <a:pattFill prst="pct5">
            <a:fgClr>
              <a:srgbClr val="C00000"/>
            </a:fgClr>
            <a:bgClr>
              <a:schemeClr val="bg1"/>
            </a:bgClr>
          </a:pattFill>
        </p:spPr>
      </p:pic>
    </p:spTree>
    <p:extLst>
      <p:ext uri="{BB962C8B-B14F-4D97-AF65-F5344CB8AC3E}">
        <p14:creationId xmlns:p14="http://schemas.microsoft.com/office/powerpoint/2010/main" val="268719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19" name="Title 8">
            <a:extLst>
              <a:ext uri="{FF2B5EF4-FFF2-40B4-BE49-F238E27FC236}">
                <a16:creationId xmlns:a16="http://schemas.microsoft.com/office/drawing/2014/main" id="{AA2617CC-FCF7-CB29-27A3-5C22442EAAA8}"/>
              </a:ext>
            </a:extLst>
          </p:cNvPr>
          <p:cNvSpPr>
            <a:spLocks noGrp="1"/>
          </p:cNvSpPr>
          <p:nvPr>
            <p:ph type="ctrTitle"/>
          </p:nvPr>
        </p:nvSpPr>
        <p:spPr>
          <a:xfrm>
            <a:off x="838200" y="365125"/>
            <a:ext cx="10515600" cy="930275"/>
          </a:xfrm>
        </p:spPr>
        <p:txBody>
          <a:bodyPr vert="horz" lIns="91440" tIns="45720" rIns="91440" bIns="45720" rtlCol="0" anchor="ctr">
            <a:normAutofit/>
          </a:bodyPr>
          <a:lstStyle/>
          <a:p>
            <a:pPr algn="l"/>
            <a:r>
              <a:rPr lang="en-US" sz="4000" b="1" kern="1200">
                <a:solidFill>
                  <a:schemeClr val="tx1"/>
                </a:solidFill>
                <a:latin typeface="Times New Roman" panose="02020603050405020304" pitchFamily="18" charset="0"/>
                <a:cs typeface="Times New Roman" panose="02020603050405020304" pitchFamily="18" charset="0"/>
              </a:rPr>
              <a:t>Conclusion</a:t>
            </a:r>
          </a:p>
        </p:txBody>
      </p:sp>
      <p:sp>
        <p:nvSpPr>
          <p:cNvPr id="18" name="Slide Number Placeholder 15">
            <a:extLst>
              <a:ext uri="{FF2B5EF4-FFF2-40B4-BE49-F238E27FC236}">
                <a16:creationId xmlns:a16="http://schemas.microsoft.com/office/drawing/2014/main" id="{B731EF1E-9942-CD33-3BAD-4C090A52A6C5}"/>
              </a:ext>
            </a:extLst>
          </p:cNvPr>
          <p:cNvSpPr>
            <a:spLocks/>
          </p:cNvSpPr>
          <p:nvPr/>
        </p:nvSpPr>
        <p:spPr>
          <a:xfrm>
            <a:off x="9362398" y="5926484"/>
            <a:ext cx="260405" cy="221526"/>
          </a:xfrm>
          <a:prstGeom prst="rect">
            <a:avLst/>
          </a:prstGeom>
        </p:spPr>
        <p:txBody>
          <a:bodyPr>
            <a:normAutofit fontScale="40000" lnSpcReduction="20000"/>
          </a:bodyPr>
          <a:lstStyle/>
          <a:p>
            <a:pPr defTabSz="548640">
              <a:lnSpc>
                <a:spcPct val="90000"/>
              </a:lnSpc>
              <a:spcAft>
                <a:spcPts val="360"/>
              </a:spcAft>
            </a:pPr>
            <a:fld id="{6F391B04-159E-4284-919C-20BE23D169A4}" type="slidenum">
              <a:rPr lang="en-US" sz="1500" kern="1200">
                <a:solidFill>
                  <a:schemeClr val="tx1"/>
                </a:solidFill>
                <a:effectLst>
                  <a:outerShdw blurRad="38100" dist="38100" dir="2700000" algn="tl">
                    <a:srgbClr val="000000">
                      <a:alpha val="43137"/>
                    </a:srgbClr>
                  </a:outerShdw>
                </a:effectLst>
                <a:latin typeface="+mn-lt"/>
                <a:ea typeface="+mn-ea"/>
                <a:cs typeface="+mn-cs"/>
              </a:rPr>
              <a:pPr defTabSz="548640">
                <a:lnSpc>
                  <a:spcPct val="90000"/>
                </a:lnSpc>
                <a:spcAft>
                  <a:spcPts val="360"/>
                </a:spcAft>
              </a:pPr>
              <a:t>33</a:t>
            </a:fld>
            <a:endParaRPr lang="en-US" sz="1500">
              <a:effectLst>
                <a:outerShdw blurRad="38100" dist="38100" dir="2700000" algn="tl">
                  <a:srgbClr val="000000">
                    <a:alpha val="43137"/>
                  </a:srgbClr>
                </a:outerShdw>
              </a:effectLst>
            </a:endParaRPr>
          </a:p>
        </p:txBody>
      </p:sp>
      <p:sp>
        <p:nvSpPr>
          <p:cNvPr id="16" name="Slide Number Placeholder 15">
            <a:extLst>
              <a:ext uri="{FF2B5EF4-FFF2-40B4-BE49-F238E27FC236}">
                <a16:creationId xmlns:a16="http://schemas.microsoft.com/office/drawing/2014/main" id="{CA57E93E-BD73-20D0-F648-12D75214E90B}"/>
              </a:ext>
            </a:extLst>
          </p:cNvPr>
          <p:cNvSpPr txBox="1">
            <a:spLocks/>
          </p:cNvSpPr>
          <p:nvPr/>
        </p:nvSpPr>
        <p:spPr>
          <a:xfrm>
            <a:off x="9362398" y="5926484"/>
            <a:ext cx="260405" cy="221526"/>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48640">
              <a:spcAft>
                <a:spcPts val="360"/>
              </a:spcAft>
            </a:pPr>
            <a:fld id="{6F391B04-159E-4284-919C-20BE23D169A4}" type="slidenum">
              <a:rPr lang="en-US" sz="540" kern="1200">
                <a:solidFill>
                  <a:schemeClr val="tx1"/>
                </a:solidFill>
                <a:effectLst>
                  <a:outerShdw blurRad="38100" dist="38100" dir="2700000" algn="tl">
                    <a:srgbClr val="000000">
                      <a:alpha val="43137"/>
                    </a:srgbClr>
                  </a:outerShdw>
                </a:effectLst>
                <a:latin typeface="+mn-lt"/>
                <a:ea typeface="+mn-ea"/>
                <a:cs typeface="+mn-cs"/>
              </a:rPr>
              <a:pPr defTabSz="548640">
                <a:spcAft>
                  <a:spcPts val="360"/>
                </a:spcAft>
              </a:pPr>
              <a:t>33</a:t>
            </a:fld>
            <a:endParaRPr lang="en-US">
              <a:effectLst>
                <a:outerShdw blurRad="38100" dist="38100" dir="2700000" algn="tl">
                  <a:srgbClr val="000000">
                    <a:alpha val="43137"/>
                  </a:srgbClr>
                </a:outerShdw>
              </a:effectLst>
            </a:endParaRPr>
          </a:p>
        </p:txBody>
      </p:sp>
      <p:sp>
        <p:nvSpPr>
          <p:cNvPr id="17" name="Subtitle 6">
            <a:extLst>
              <a:ext uri="{FF2B5EF4-FFF2-40B4-BE49-F238E27FC236}">
                <a16:creationId xmlns:a16="http://schemas.microsoft.com/office/drawing/2014/main" id="{75A3F26E-99CD-9363-1C41-53CA473EDD5C}"/>
              </a:ext>
            </a:extLst>
          </p:cNvPr>
          <p:cNvSpPr>
            <a:spLocks/>
          </p:cNvSpPr>
          <p:nvPr/>
        </p:nvSpPr>
        <p:spPr>
          <a:xfrm>
            <a:off x="473529" y="1477906"/>
            <a:ext cx="5464629" cy="4771846"/>
          </a:xfrm>
          <a:prstGeom prst="rect">
            <a:avLst/>
          </a:prstGeom>
        </p:spPr>
        <p:txBody>
          <a:bodyPr>
            <a:normAutofit/>
          </a:bodyPr>
          <a:lstStyle/>
          <a:p>
            <a:pPr marL="205740" indent="-205740" defTabSz="548640">
              <a:lnSpc>
                <a:spcPct val="90000"/>
              </a:lnSpc>
              <a:spcAft>
                <a:spcPts val="600"/>
              </a:spcAft>
              <a:buFont typeface="Wingdings" panose="05000000000000000000" pitchFamily="2" charset="2"/>
              <a:buChar char="ü"/>
            </a:pPr>
            <a:r>
              <a:rPr lang="en-GB" b="1" kern="1200">
                <a:solidFill>
                  <a:schemeClr val="tx1"/>
                </a:solidFill>
                <a:latin typeface="Times New Roman" panose="02020603050405020304" pitchFamily="18" charset="0"/>
                <a:ea typeface="+mn-ea"/>
                <a:cs typeface="Times New Roman" panose="02020603050405020304" pitchFamily="18" charset="0"/>
              </a:rPr>
              <a:t>Assistive Technology Advance</a:t>
            </a:r>
            <a:r>
              <a:rPr lang="en-GB" kern="1200">
                <a:solidFill>
                  <a:schemeClr val="tx1"/>
                </a:solidFill>
                <a:latin typeface="Times New Roman" panose="02020603050405020304" pitchFamily="18" charset="0"/>
                <a:ea typeface="+mn-ea"/>
                <a:cs typeface="Times New Roman" panose="02020603050405020304" pitchFamily="18" charset="0"/>
              </a:rPr>
              <a:t>: Demonstrated a leap forward in assistive devices.</a:t>
            </a:r>
          </a:p>
          <a:p>
            <a:pPr marL="205740" indent="-205740" defTabSz="548640">
              <a:lnSpc>
                <a:spcPct val="90000"/>
              </a:lnSpc>
              <a:spcAft>
                <a:spcPts val="600"/>
              </a:spcAft>
              <a:buFont typeface="Wingdings" panose="05000000000000000000" pitchFamily="2" charset="2"/>
              <a:buChar char="ü"/>
            </a:pPr>
            <a:r>
              <a:rPr lang="en-GB" b="1" kern="1200">
                <a:solidFill>
                  <a:schemeClr val="tx1"/>
                </a:solidFill>
                <a:latin typeface="Times New Roman" panose="02020603050405020304" pitchFamily="18" charset="0"/>
                <a:ea typeface="+mn-ea"/>
                <a:cs typeface="Times New Roman" panose="02020603050405020304" pitchFamily="18" charset="0"/>
              </a:rPr>
              <a:t>Bluetooth and Health Integration</a:t>
            </a:r>
            <a:r>
              <a:rPr lang="en-GB" kern="1200">
                <a:solidFill>
                  <a:schemeClr val="tx1"/>
                </a:solidFill>
                <a:latin typeface="Times New Roman" panose="02020603050405020304" pitchFamily="18" charset="0"/>
                <a:ea typeface="+mn-ea"/>
                <a:cs typeface="Times New Roman" panose="02020603050405020304" pitchFamily="18" charset="0"/>
              </a:rPr>
              <a:t>: Successfully integrated with Arduino Due.</a:t>
            </a:r>
          </a:p>
          <a:p>
            <a:pPr marL="205740" indent="-205740" defTabSz="548640">
              <a:lnSpc>
                <a:spcPct val="90000"/>
              </a:lnSpc>
              <a:spcAft>
                <a:spcPts val="600"/>
              </a:spcAft>
              <a:buFont typeface="Wingdings" panose="05000000000000000000" pitchFamily="2" charset="2"/>
              <a:buChar char="ü"/>
            </a:pPr>
            <a:r>
              <a:rPr lang="en-GB" b="1" kern="1200">
                <a:solidFill>
                  <a:schemeClr val="tx1"/>
                </a:solidFill>
                <a:latin typeface="Times New Roman" panose="02020603050405020304" pitchFamily="18" charset="0"/>
                <a:ea typeface="+mn-ea"/>
                <a:cs typeface="Times New Roman" panose="02020603050405020304" pitchFamily="18" charset="0"/>
              </a:rPr>
              <a:t>Enhanced Mobility</a:t>
            </a:r>
            <a:r>
              <a:rPr lang="en-GB" kern="1200">
                <a:solidFill>
                  <a:schemeClr val="tx1"/>
                </a:solidFill>
                <a:latin typeface="Times New Roman" panose="02020603050405020304" pitchFamily="18" charset="0"/>
                <a:ea typeface="+mn-ea"/>
                <a:cs typeface="Times New Roman" panose="02020603050405020304" pitchFamily="18" charset="0"/>
              </a:rPr>
              <a:t>: Delivered a highly functional mobility aid.</a:t>
            </a:r>
          </a:p>
          <a:p>
            <a:pPr marL="205740" indent="-205740" defTabSz="548640">
              <a:lnSpc>
                <a:spcPct val="90000"/>
              </a:lnSpc>
              <a:spcAft>
                <a:spcPts val="600"/>
              </a:spcAft>
              <a:buFont typeface="Wingdings" panose="05000000000000000000" pitchFamily="2" charset="2"/>
              <a:buChar char="ü"/>
            </a:pPr>
            <a:r>
              <a:rPr lang="en-GB" b="1" kern="1200">
                <a:solidFill>
                  <a:schemeClr val="tx1"/>
                </a:solidFill>
                <a:latin typeface="Times New Roman" panose="02020603050405020304" pitchFamily="18" charset="0"/>
                <a:ea typeface="+mn-ea"/>
                <a:cs typeface="Times New Roman" panose="02020603050405020304" pitchFamily="18" charset="0"/>
              </a:rPr>
              <a:t>Health Monitoring</a:t>
            </a:r>
            <a:r>
              <a:rPr lang="en-GB" kern="1200">
                <a:solidFill>
                  <a:schemeClr val="tx1"/>
                </a:solidFill>
                <a:latin typeface="Times New Roman" panose="02020603050405020304" pitchFamily="18" charset="0"/>
                <a:ea typeface="+mn-ea"/>
                <a:cs typeface="Times New Roman" panose="02020603050405020304" pitchFamily="18" charset="0"/>
              </a:rPr>
              <a:t>: Included vital health tracking for user safety.</a:t>
            </a:r>
          </a:p>
          <a:p>
            <a:pPr marL="205740" indent="-205740" defTabSz="548640">
              <a:lnSpc>
                <a:spcPct val="90000"/>
              </a:lnSpc>
              <a:spcAft>
                <a:spcPts val="600"/>
              </a:spcAft>
              <a:buFont typeface="Wingdings" panose="05000000000000000000" pitchFamily="2" charset="2"/>
              <a:buChar char="ü"/>
            </a:pPr>
            <a:r>
              <a:rPr lang="en-GB" b="1" kern="1200">
                <a:solidFill>
                  <a:schemeClr val="tx1"/>
                </a:solidFill>
                <a:latin typeface="Times New Roman" panose="02020603050405020304" pitchFamily="18" charset="0"/>
                <a:ea typeface="+mn-ea"/>
                <a:cs typeface="Times New Roman" panose="02020603050405020304" pitchFamily="18" charset="0"/>
              </a:rPr>
              <a:t>User-Friendly Design</a:t>
            </a:r>
            <a:r>
              <a:rPr lang="en-GB" kern="1200">
                <a:solidFill>
                  <a:schemeClr val="tx1"/>
                </a:solidFill>
                <a:latin typeface="Times New Roman" panose="02020603050405020304" pitchFamily="18" charset="0"/>
                <a:ea typeface="+mn-ea"/>
                <a:cs typeface="Times New Roman" panose="02020603050405020304" pitchFamily="18" charset="0"/>
              </a:rPr>
              <a:t>: Showcased a user-centric mobility solution.</a:t>
            </a:r>
          </a:p>
          <a:p>
            <a:pPr marL="205740" indent="-205740" defTabSz="548640">
              <a:lnSpc>
                <a:spcPct val="90000"/>
              </a:lnSpc>
              <a:spcAft>
                <a:spcPts val="600"/>
              </a:spcAft>
              <a:buFont typeface="Wingdings" panose="05000000000000000000" pitchFamily="2" charset="2"/>
              <a:buChar char="ü"/>
            </a:pPr>
            <a:r>
              <a:rPr lang="en-GB" b="1" kern="1200">
                <a:solidFill>
                  <a:schemeClr val="tx1"/>
                </a:solidFill>
                <a:latin typeface="Times New Roman" panose="02020603050405020304" pitchFamily="18" charset="0"/>
                <a:ea typeface="+mn-ea"/>
                <a:cs typeface="Times New Roman" panose="02020603050405020304" pitchFamily="18" charset="0"/>
              </a:rPr>
              <a:t>Potential for Technology</a:t>
            </a:r>
            <a:r>
              <a:rPr lang="en-GB" kern="1200">
                <a:solidFill>
                  <a:schemeClr val="tx1"/>
                </a:solidFill>
                <a:latin typeface="Times New Roman" panose="02020603050405020304" pitchFamily="18" charset="0"/>
                <a:ea typeface="+mn-ea"/>
                <a:cs typeface="Times New Roman" panose="02020603050405020304" pitchFamily="18" charset="0"/>
              </a:rPr>
              <a:t>: Highlighted real-world application of advanced electronics.</a:t>
            </a:r>
          </a:p>
          <a:p>
            <a:pPr marL="205740" indent="-205740" defTabSz="548640">
              <a:lnSpc>
                <a:spcPct val="90000"/>
              </a:lnSpc>
              <a:spcAft>
                <a:spcPts val="600"/>
              </a:spcAft>
              <a:buFont typeface="Wingdings" panose="05000000000000000000" pitchFamily="2" charset="2"/>
              <a:buChar char="ü"/>
            </a:pPr>
            <a:r>
              <a:rPr lang="en-GB" b="1" kern="1200">
                <a:solidFill>
                  <a:schemeClr val="tx1"/>
                </a:solidFill>
                <a:latin typeface="Times New Roman" panose="02020603050405020304" pitchFamily="18" charset="0"/>
                <a:ea typeface="+mn-ea"/>
                <a:cs typeface="Times New Roman" panose="02020603050405020304" pitchFamily="18" charset="0"/>
              </a:rPr>
              <a:t>Future Development</a:t>
            </a:r>
            <a:r>
              <a:rPr lang="en-GB" kern="1200">
                <a:solidFill>
                  <a:schemeClr val="tx1"/>
                </a:solidFill>
                <a:latin typeface="Times New Roman" panose="02020603050405020304" pitchFamily="18" charset="0"/>
                <a:ea typeface="+mn-ea"/>
                <a:cs typeface="Times New Roman" panose="02020603050405020304" pitchFamily="18" charset="0"/>
              </a:rPr>
              <a:t>: AI and ML for navigation, IoT for health data, and voice control.</a:t>
            </a:r>
          </a:p>
          <a:p>
            <a:pPr marL="205740" indent="-205740" defTabSz="548640">
              <a:lnSpc>
                <a:spcPct val="90000"/>
              </a:lnSpc>
              <a:spcAft>
                <a:spcPts val="600"/>
              </a:spcAft>
              <a:buFont typeface="Wingdings" panose="05000000000000000000" pitchFamily="2" charset="2"/>
              <a:buChar char="ü"/>
            </a:pPr>
            <a:r>
              <a:rPr lang="en-GB" b="1" kern="1200">
                <a:solidFill>
                  <a:schemeClr val="tx1"/>
                </a:solidFill>
                <a:latin typeface="Times New Roman" panose="02020603050405020304" pitchFamily="18" charset="0"/>
                <a:ea typeface="+mn-ea"/>
                <a:cs typeface="Times New Roman" panose="02020603050405020304" pitchFamily="18" charset="0"/>
              </a:rPr>
              <a:t>Commitment to Innovation</a:t>
            </a:r>
            <a:r>
              <a:rPr lang="en-GB" kern="1200">
                <a:solidFill>
                  <a:schemeClr val="tx1"/>
                </a:solidFill>
                <a:latin typeface="Times New Roman" panose="02020603050405020304" pitchFamily="18" charset="0"/>
                <a:ea typeface="+mn-ea"/>
                <a:cs typeface="Times New Roman" panose="02020603050405020304" pitchFamily="18" charset="0"/>
              </a:rPr>
              <a:t>: Focused on continuous improvement and user support.</a:t>
            </a:r>
          </a:p>
          <a:p>
            <a:pPr marL="342900" indent="-342900" algn="just">
              <a:lnSpc>
                <a:spcPct val="90000"/>
              </a:lnSpc>
              <a:spcAft>
                <a:spcPts val="600"/>
              </a:spcAft>
              <a:buFont typeface="Wingdings" panose="05000000000000000000" pitchFamily="2" charset="2"/>
              <a:buChar char="ü"/>
            </a:pPr>
            <a:endParaRPr lang="en-IN" sz="140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D95A676-9A3B-5030-9CD7-F0FEAB393411}"/>
              </a:ext>
            </a:extLst>
          </p:cNvPr>
          <p:cNvPicPr>
            <a:picLocks noChangeAspect="1"/>
          </p:cNvPicPr>
          <p:nvPr/>
        </p:nvPicPr>
        <p:blipFill>
          <a:blip r:embed="rId2">
            <a:alphaModFix amt="62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rot="16200000">
            <a:off x="5871321" y="540366"/>
            <a:ext cx="6857997" cy="5777266"/>
          </a:xfrm>
          <a:prstGeom prst="rect">
            <a:avLst/>
          </a:prstGeom>
          <a:effectLst/>
        </p:spPr>
      </p:pic>
    </p:spTree>
    <p:extLst>
      <p:ext uri="{BB962C8B-B14F-4D97-AF65-F5344CB8AC3E}">
        <p14:creationId xmlns:p14="http://schemas.microsoft.com/office/powerpoint/2010/main" val="103636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CA57E93E-BD73-20D0-F648-12D75214E90B}"/>
              </a:ext>
            </a:extLst>
          </p:cNvPr>
          <p:cNvSpPr txBox="1">
            <a:spLocks/>
          </p:cNvSpPr>
          <p:nvPr/>
        </p:nvSpPr>
        <p:spPr>
          <a:xfrm>
            <a:off x="11597954" y="6414901"/>
            <a:ext cx="429207"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34</a:t>
            </a:fld>
            <a:endParaRPr lang="en-US">
              <a:effectLst>
                <a:outerShdw blurRad="38100" dist="38100" dir="2700000" algn="tl">
                  <a:srgbClr val="000000">
                    <a:alpha val="43137"/>
                  </a:srgbClr>
                </a:outerShdw>
              </a:effectLst>
            </a:endParaRPr>
          </a:p>
        </p:txBody>
      </p:sp>
      <p:sp>
        <p:nvSpPr>
          <p:cNvPr id="19" name="Title 8">
            <a:extLst>
              <a:ext uri="{FF2B5EF4-FFF2-40B4-BE49-F238E27FC236}">
                <a16:creationId xmlns:a16="http://schemas.microsoft.com/office/drawing/2014/main" id="{AA2617CC-FCF7-CB29-27A3-5C22442EAAA8}"/>
              </a:ext>
            </a:extLst>
          </p:cNvPr>
          <p:cNvSpPr>
            <a:spLocks noGrp="1"/>
          </p:cNvSpPr>
          <p:nvPr>
            <p:ph type="ctrTitle"/>
          </p:nvPr>
        </p:nvSpPr>
        <p:spPr>
          <a:xfrm>
            <a:off x="2914407" y="0"/>
            <a:ext cx="5905986" cy="729225"/>
          </a:xfrm>
        </p:spPr>
        <p:txBody>
          <a:bodyPr>
            <a:noAutofit/>
          </a:bodyPr>
          <a:lstStyle/>
          <a:p>
            <a:r>
              <a:rPr lang="en-IN" sz="4000" b="1">
                <a:latin typeface="Times New Roman" panose="02020603050405020304" pitchFamily="18" charset="0"/>
                <a:cs typeface="Times New Roman" panose="02020603050405020304" pitchFamily="18" charset="0"/>
              </a:rPr>
              <a:t>References</a:t>
            </a:r>
          </a:p>
        </p:txBody>
      </p:sp>
      <p:sp>
        <p:nvSpPr>
          <p:cNvPr id="3" name="Subtitle 2">
            <a:extLst>
              <a:ext uri="{FF2B5EF4-FFF2-40B4-BE49-F238E27FC236}">
                <a16:creationId xmlns:a16="http://schemas.microsoft.com/office/drawing/2014/main" id="{F23C663E-07ED-5631-B687-EF46212DF108}"/>
              </a:ext>
            </a:extLst>
          </p:cNvPr>
          <p:cNvSpPr>
            <a:spLocks noGrp="1"/>
          </p:cNvSpPr>
          <p:nvPr>
            <p:ph type="subTitle" idx="1"/>
          </p:nvPr>
        </p:nvSpPr>
        <p:spPr>
          <a:xfrm>
            <a:off x="379442" y="923730"/>
            <a:ext cx="11467323" cy="5934270"/>
          </a:xfrm>
        </p:spPr>
        <p:txBody>
          <a:bodyPr>
            <a:normAutofit/>
          </a:bodyPr>
          <a:lstStyle/>
          <a:p>
            <a:pPr algn="l"/>
            <a:r>
              <a:rPr lang="en-IN" sz="1100">
                <a:latin typeface="Times New Roman" panose="02020603050405020304" pitchFamily="18" charset="0"/>
                <a:cs typeface="Times New Roman" panose="02020603050405020304" pitchFamily="18" charset="0"/>
              </a:rPr>
              <a:t>[1] S. -J. Kim, J. Park, Y. Na and H. Won, "Autonomous Driving Robot Wheelchairs for Smart Hospitals," 2022 IEEE International Conference on Consumer Electronics-Asia (ICCE-Asia), Yeosu, Korea, Republic of, 2022, pp. 1-2, </a:t>
            </a:r>
            <a:r>
              <a:rPr lang="en-IN" sz="1100" err="1">
                <a:latin typeface="Times New Roman" panose="02020603050405020304" pitchFamily="18" charset="0"/>
                <a:cs typeface="Times New Roman" panose="02020603050405020304" pitchFamily="18" charset="0"/>
              </a:rPr>
              <a:t>doi</a:t>
            </a:r>
            <a:r>
              <a:rPr lang="en-IN" sz="1100">
                <a:latin typeface="Times New Roman" panose="02020603050405020304" pitchFamily="18" charset="0"/>
                <a:cs typeface="Times New Roman" panose="02020603050405020304" pitchFamily="18" charset="0"/>
              </a:rPr>
              <a:t>: 10.1109/ICCE-Asia57006.2022.9954833. </a:t>
            </a:r>
          </a:p>
          <a:p>
            <a:pPr algn="l"/>
            <a:r>
              <a:rPr lang="en-IN" sz="1100">
                <a:latin typeface="Times New Roman" panose="02020603050405020304" pitchFamily="18" charset="0"/>
                <a:cs typeface="Times New Roman" panose="02020603050405020304" pitchFamily="18" charset="0"/>
              </a:rPr>
              <a:t>[2] P N, Sudha &amp; </a:t>
            </a:r>
            <a:r>
              <a:rPr lang="en-IN" sz="1100" err="1">
                <a:latin typeface="Times New Roman" panose="02020603050405020304" pitchFamily="18" charset="0"/>
                <a:cs typeface="Times New Roman" panose="02020603050405020304" pitchFamily="18" charset="0"/>
              </a:rPr>
              <a:t>Ghorpade</a:t>
            </a:r>
            <a:r>
              <a:rPr lang="en-IN" sz="1100">
                <a:latin typeface="Times New Roman" panose="02020603050405020304" pitchFamily="18" charset="0"/>
                <a:cs typeface="Times New Roman" panose="02020603050405020304" pitchFamily="18" charset="0"/>
              </a:rPr>
              <a:t>, Suraj &amp; Bhatt, </a:t>
            </a:r>
            <a:r>
              <a:rPr lang="en-IN" sz="1100" err="1">
                <a:latin typeface="Times New Roman" panose="02020603050405020304" pitchFamily="18" charset="0"/>
                <a:cs typeface="Times New Roman" panose="02020603050405020304" pitchFamily="18" charset="0"/>
              </a:rPr>
              <a:t>Vrindha</a:t>
            </a:r>
            <a:r>
              <a:rPr lang="en-IN" sz="1100">
                <a:latin typeface="Times New Roman" panose="02020603050405020304" pitchFamily="18" charset="0"/>
                <a:cs typeface="Times New Roman" panose="02020603050405020304" pitchFamily="18" charset="0"/>
              </a:rPr>
              <a:t>. (2023). A Smart Wheelchair for Aged People with Health- Monitoring System. 10.35291/2454-9150.2021.0389. </a:t>
            </a:r>
          </a:p>
          <a:p>
            <a:pPr algn="l"/>
            <a:r>
              <a:rPr lang="en-IN" sz="1100">
                <a:latin typeface="Times New Roman" panose="02020603050405020304" pitchFamily="18" charset="0"/>
                <a:cs typeface="Times New Roman" panose="02020603050405020304" pitchFamily="18" charset="0"/>
              </a:rPr>
              <a:t>[3] R. K. </a:t>
            </a:r>
            <a:r>
              <a:rPr lang="en-IN" sz="1100" err="1">
                <a:latin typeface="Times New Roman" panose="02020603050405020304" pitchFamily="18" charset="0"/>
                <a:cs typeface="Times New Roman" panose="02020603050405020304" pitchFamily="18" charset="0"/>
              </a:rPr>
              <a:t>Megalingam</a:t>
            </a:r>
            <a:r>
              <a:rPr lang="en-IN" sz="1100">
                <a:latin typeface="Times New Roman" panose="02020603050405020304" pitchFamily="18" charset="0"/>
                <a:cs typeface="Times New Roman" panose="02020603050405020304" pitchFamily="18" charset="0"/>
              </a:rPr>
              <a:t>, S. Sreekanth, A. Govardhan, C. R. Teja and A. Raj, "Wireless gesture-controlled wheelchair," 2017 4th International Conference on Advanced Computing and Communication Systems (ICACCS), Coimbatore, India, 2017, pp. 1-5, </a:t>
            </a:r>
            <a:r>
              <a:rPr lang="en-IN" sz="1100" err="1">
                <a:latin typeface="Times New Roman" panose="02020603050405020304" pitchFamily="18" charset="0"/>
                <a:cs typeface="Times New Roman" panose="02020603050405020304" pitchFamily="18" charset="0"/>
              </a:rPr>
              <a:t>doi</a:t>
            </a:r>
            <a:r>
              <a:rPr lang="en-IN" sz="1100">
                <a:latin typeface="Times New Roman" panose="02020603050405020304" pitchFamily="18" charset="0"/>
                <a:cs typeface="Times New Roman" panose="02020603050405020304" pitchFamily="18" charset="0"/>
              </a:rPr>
              <a:t>: 10.1109/ICACCS.2017.8014621. </a:t>
            </a:r>
          </a:p>
          <a:p>
            <a:pPr algn="l"/>
            <a:r>
              <a:rPr lang="en-IN" sz="1100">
                <a:latin typeface="Times New Roman" panose="02020603050405020304" pitchFamily="18" charset="0"/>
                <a:cs typeface="Times New Roman" panose="02020603050405020304" pitchFamily="18" charset="0"/>
              </a:rPr>
              <a:t>[4] J. R. </a:t>
            </a:r>
            <a:r>
              <a:rPr lang="en-IN" sz="1100" err="1">
                <a:latin typeface="Times New Roman" panose="02020603050405020304" pitchFamily="18" charset="0"/>
                <a:cs typeface="Times New Roman" panose="02020603050405020304" pitchFamily="18" charset="0"/>
              </a:rPr>
              <a:t>Wolpaw</a:t>
            </a:r>
            <a:r>
              <a:rPr lang="en-IN" sz="1100">
                <a:latin typeface="Times New Roman" panose="02020603050405020304" pitchFamily="18" charset="0"/>
                <a:cs typeface="Times New Roman" panose="02020603050405020304" pitchFamily="18" charset="0"/>
              </a:rPr>
              <a:t>, N. </a:t>
            </a:r>
            <a:r>
              <a:rPr lang="en-IN" sz="1100" err="1">
                <a:latin typeface="Times New Roman" panose="02020603050405020304" pitchFamily="18" charset="0"/>
                <a:cs typeface="Times New Roman" panose="02020603050405020304" pitchFamily="18" charset="0"/>
              </a:rPr>
              <a:t>Birbaumer</a:t>
            </a:r>
            <a:r>
              <a:rPr lang="en-IN" sz="1100">
                <a:latin typeface="Times New Roman" panose="02020603050405020304" pitchFamily="18" charset="0"/>
                <a:cs typeface="Times New Roman" panose="02020603050405020304" pitchFamily="18" charset="0"/>
              </a:rPr>
              <a:t>, W. J. </a:t>
            </a:r>
            <a:r>
              <a:rPr lang="en-IN" sz="1100" err="1">
                <a:latin typeface="Times New Roman" panose="02020603050405020304" pitchFamily="18" charset="0"/>
                <a:cs typeface="Times New Roman" panose="02020603050405020304" pitchFamily="18" charset="0"/>
              </a:rPr>
              <a:t>Heetderks</a:t>
            </a:r>
            <a:r>
              <a:rPr lang="en-IN" sz="1100">
                <a:latin typeface="Times New Roman" panose="02020603050405020304" pitchFamily="18" charset="0"/>
                <a:cs typeface="Times New Roman" panose="02020603050405020304" pitchFamily="18" charset="0"/>
              </a:rPr>
              <a:t>, D. J. McFarland, P. H. Peckham, G. Schalk, E. </a:t>
            </a:r>
            <a:r>
              <a:rPr lang="en-IN" sz="1100" err="1">
                <a:latin typeface="Times New Roman" panose="02020603050405020304" pitchFamily="18" charset="0"/>
                <a:cs typeface="Times New Roman" panose="02020603050405020304" pitchFamily="18" charset="0"/>
              </a:rPr>
              <a:t>Donchin</a:t>
            </a:r>
            <a:r>
              <a:rPr lang="en-IN" sz="1100">
                <a:latin typeface="Times New Roman" panose="02020603050405020304" pitchFamily="18" charset="0"/>
                <a:cs typeface="Times New Roman" panose="02020603050405020304" pitchFamily="18" charset="0"/>
              </a:rPr>
              <a:t>, L. A. </a:t>
            </a:r>
            <a:r>
              <a:rPr lang="en-IN" sz="1100" err="1">
                <a:latin typeface="Times New Roman" panose="02020603050405020304" pitchFamily="18" charset="0"/>
                <a:cs typeface="Times New Roman" panose="02020603050405020304" pitchFamily="18" charset="0"/>
              </a:rPr>
              <a:t>Quatrano</a:t>
            </a:r>
            <a:r>
              <a:rPr lang="en-IN" sz="1100">
                <a:latin typeface="Times New Roman" panose="02020603050405020304" pitchFamily="18" charset="0"/>
                <a:cs typeface="Times New Roman" panose="02020603050405020304" pitchFamily="18" charset="0"/>
              </a:rPr>
              <a:t>, C. J. Robinson, and T. M. Vaughan, “Brain-computer interface technology: a review of the first international meeting,” IEEE transactions on rehabilitation engineering, vol. 8, no. 2, pp. 164–173, 2000. </a:t>
            </a:r>
          </a:p>
          <a:p>
            <a:pPr algn="l"/>
            <a:r>
              <a:rPr lang="en-IN" sz="1100">
                <a:latin typeface="Times New Roman" panose="02020603050405020304" pitchFamily="18" charset="0"/>
                <a:cs typeface="Times New Roman" panose="02020603050405020304" pitchFamily="18" charset="0"/>
              </a:rPr>
              <a:t>[5] R. Zhang, Y. Li, Y. Yan, H. Zhang, S. Wu, T. Yu, and Z. Gu, “Control of a wheelchair in an indoor environment based on a brain-computer interface and automated navigation,” IEEE transactions on neural systems and rehabilitation engineering, vol. 24, no. 1, pp. 128–139, 2015. </a:t>
            </a:r>
          </a:p>
          <a:p>
            <a:pPr algn="l"/>
            <a:r>
              <a:rPr lang="en-IN" sz="1100">
                <a:latin typeface="Times New Roman" panose="02020603050405020304" pitchFamily="18" charset="0"/>
                <a:cs typeface="Times New Roman" panose="02020603050405020304" pitchFamily="18" charset="0"/>
              </a:rPr>
              <a:t>[6] H. Wang, X. Dong, Z. Chen, and B. E. Shi, “Hybrid gaze/EEG brain-computer interface for robot arm control on a pick and place task,” in 2015 37th Annual International Conference of the IEEE Engineering in Medicine and Biology Society (EMBC). IEEE, 2015, pp. 1476– 1479. </a:t>
            </a:r>
          </a:p>
          <a:p>
            <a:pPr algn="l"/>
            <a:r>
              <a:rPr lang="en-IN" sz="1100">
                <a:latin typeface="Times New Roman" panose="02020603050405020304" pitchFamily="18" charset="0"/>
                <a:cs typeface="Times New Roman" panose="02020603050405020304" pitchFamily="18" charset="0"/>
              </a:rPr>
              <a:t>[7] L.-D. Liao, C.-Y. Chen, I.-J. Wang, S.-F. Chen, S.-Y. Li, B.-W. Chen, J.-Y. Chang, and C.-T. Lin, “Gaming control using a wearable and wireless EEG-based brain-computer interface device with novel dry foam-based sensors,” Journal of </a:t>
            </a:r>
            <a:r>
              <a:rPr lang="en-IN" sz="1100" err="1">
                <a:latin typeface="Times New Roman" panose="02020603050405020304" pitchFamily="18" charset="0"/>
                <a:cs typeface="Times New Roman" panose="02020603050405020304" pitchFamily="18" charset="0"/>
              </a:rPr>
              <a:t>neuroengineering</a:t>
            </a:r>
            <a:r>
              <a:rPr lang="en-IN" sz="1100">
                <a:latin typeface="Times New Roman" panose="02020603050405020304" pitchFamily="18" charset="0"/>
                <a:cs typeface="Times New Roman" panose="02020603050405020304" pitchFamily="18" charset="0"/>
              </a:rPr>
              <a:t> and rehabilitation, vol. 9, no. 1, p. 5, 2012. </a:t>
            </a:r>
          </a:p>
          <a:p>
            <a:pPr algn="l"/>
            <a:r>
              <a:rPr lang="en-IN" sz="1100">
                <a:latin typeface="Times New Roman" panose="02020603050405020304" pitchFamily="18" charset="0"/>
                <a:cs typeface="Times New Roman" panose="02020603050405020304" pitchFamily="18" charset="0"/>
              </a:rPr>
              <a:t>[8] K. LaFleur, K. Cassady, A. </a:t>
            </a:r>
            <a:r>
              <a:rPr lang="en-IN" sz="1100" err="1">
                <a:latin typeface="Times New Roman" panose="02020603050405020304" pitchFamily="18" charset="0"/>
                <a:cs typeface="Times New Roman" panose="02020603050405020304" pitchFamily="18" charset="0"/>
              </a:rPr>
              <a:t>Doud</a:t>
            </a:r>
            <a:r>
              <a:rPr lang="en-IN" sz="1100">
                <a:latin typeface="Times New Roman" panose="02020603050405020304" pitchFamily="18" charset="0"/>
                <a:cs typeface="Times New Roman" panose="02020603050405020304" pitchFamily="18" charset="0"/>
              </a:rPr>
              <a:t>, K. Shades, E. </a:t>
            </a:r>
            <a:r>
              <a:rPr lang="en-IN" sz="1100" err="1">
                <a:latin typeface="Times New Roman" panose="02020603050405020304" pitchFamily="18" charset="0"/>
                <a:cs typeface="Times New Roman" panose="02020603050405020304" pitchFamily="18" charset="0"/>
              </a:rPr>
              <a:t>Rogin</a:t>
            </a:r>
            <a:r>
              <a:rPr lang="en-IN" sz="1100">
                <a:latin typeface="Times New Roman" panose="02020603050405020304" pitchFamily="18" charset="0"/>
                <a:cs typeface="Times New Roman" panose="02020603050405020304" pitchFamily="18" charset="0"/>
              </a:rPr>
              <a:t>, and B. He, “Quadcopter control in three-dimensional space using a </a:t>
            </a:r>
            <a:r>
              <a:rPr lang="en-IN" sz="1100" err="1">
                <a:latin typeface="Times New Roman" panose="02020603050405020304" pitchFamily="18" charset="0"/>
                <a:cs typeface="Times New Roman" panose="02020603050405020304" pitchFamily="18" charset="0"/>
              </a:rPr>
              <a:t>noninvasive</a:t>
            </a:r>
            <a:r>
              <a:rPr lang="en-IN" sz="1100">
                <a:latin typeface="Times New Roman" panose="02020603050405020304" pitchFamily="18" charset="0"/>
                <a:cs typeface="Times New Roman" panose="02020603050405020304" pitchFamily="18" charset="0"/>
              </a:rPr>
              <a:t> motor imagery-based brain-computer interface,” Journal of neural engineering, vol. 10, no. 4, p. 046003, 2013. </a:t>
            </a:r>
          </a:p>
          <a:p>
            <a:pPr algn="l"/>
            <a:r>
              <a:rPr lang="en-IN" sz="1100">
                <a:latin typeface="Times New Roman" panose="02020603050405020304" pitchFamily="18" charset="0"/>
                <a:cs typeface="Times New Roman" panose="02020603050405020304" pitchFamily="18" charset="0"/>
              </a:rPr>
              <a:t>[9] J. </a:t>
            </a:r>
            <a:r>
              <a:rPr lang="en-IN" sz="1100" err="1">
                <a:latin typeface="Times New Roman" panose="02020603050405020304" pitchFamily="18" charset="0"/>
                <a:cs typeface="Times New Roman" panose="02020603050405020304" pitchFamily="18" charset="0"/>
              </a:rPr>
              <a:t>KKevinand</a:t>
            </a:r>
            <a:r>
              <a:rPr lang="en-IN" sz="1100">
                <a:latin typeface="Times New Roman" panose="02020603050405020304" pitchFamily="18" charset="0"/>
                <a:cs typeface="Times New Roman" panose="02020603050405020304" pitchFamily="18" charset="0"/>
              </a:rPr>
              <a:t> A. Subasi, “Comparison of signal decomposition methods in classification of EEG signals for motor-imagery BCI system,” Biomedical Signal Processing and Control, vol. 31, pp. 398–406, 2017. 30 </a:t>
            </a:r>
          </a:p>
          <a:p>
            <a:pPr algn="l"/>
            <a:r>
              <a:rPr lang="en-IN" sz="1100">
                <a:latin typeface="Times New Roman" panose="02020603050405020304" pitchFamily="18" charset="0"/>
                <a:cs typeface="Times New Roman" panose="02020603050405020304" pitchFamily="18" charset="0"/>
              </a:rPr>
              <a:t>[10] M. Pal and S. Bandyopadhyay, “Many-objective feature selection for motor imagery EEG signals using differential evolution and support vector machine,” in 2016 International Conference on Microelectronics, Computing, and Communications (</a:t>
            </a:r>
            <a:r>
              <a:rPr lang="en-IN" sz="1100" err="1">
                <a:latin typeface="Times New Roman" panose="02020603050405020304" pitchFamily="18" charset="0"/>
                <a:cs typeface="Times New Roman" panose="02020603050405020304" pitchFamily="18" charset="0"/>
              </a:rPr>
              <a:t>MicroCom</a:t>
            </a:r>
            <a:r>
              <a:rPr lang="en-IN" sz="1100">
                <a:latin typeface="Times New Roman" panose="02020603050405020304" pitchFamily="18" charset="0"/>
                <a:cs typeface="Times New Roman" panose="02020603050405020304" pitchFamily="18" charset="0"/>
              </a:rPr>
              <a:t>). IEEE, 2016, pp. 1–6. </a:t>
            </a:r>
          </a:p>
          <a:p>
            <a:pPr algn="l"/>
            <a:r>
              <a:rPr lang="en-IN" sz="1100">
                <a:latin typeface="Times New Roman" panose="02020603050405020304" pitchFamily="18" charset="0"/>
                <a:cs typeface="Times New Roman" panose="02020603050405020304" pitchFamily="18" charset="0"/>
              </a:rPr>
              <a:t>[11] S. Bhattacharyya, P. </a:t>
            </a:r>
            <a:r>
              <a:rPr lang="en-IN" sz="1100" err="1">
                <a:latin typeface="Times New Roman" panose="02020603050405020304" pitchFamily="18" charset="0"/>
                <a:cs typeface="Times New Roman" panose="02020603050405020304" pitchFamily="18" charset="0"/>
              </a:rPr>
              <a:t>Rakshit</a:t>
            </a:r>
            <a:r>
              <a:rPr lang="en-IN" sz="1100">
                <a:latin typeface="Times New Roman" panose="02020603050405020304" pitchFamily="18" charset="0"/>
                <a:cs typeface="Times New Roman" panose="02020603050405020304" pitchFamily="18" charset="0"/>
              </a:rPr>
              <a:t>, A. </a:t>
            </a:r>
            <a:r>
              <a:rPr lang="en-IN" sz="1100" err="1">
                <a:latin typeface="Times New Roman" panose="02020603050405020304" pitchFamily="18" charset="0"/>
                <a:cs typeface="Times New Roman" panose="02020603050405020304" pitchFamily="18" charset="0"/>
              </a:rPr>
              <a:t>Konar</a:t>
            </a:r>
            <a:r>
              <a:rPr lang="en-IN" sz="1100">
                <a:latin typeface="Times New Roman" panose="02020603050405020304" pitchFamily="18" charset="0"/>
                <a:cs typeface="Times New Roman" panose="02020603050405020304" pitchFamily="18" charset="0"/>
              </a:rPr>
              <a:t>, D. </a:t>
            </a:r>
            <a:r>
              <a:rPr lang="en-IN" sz="1100" err="1">
                <a:latin typeface="Times New Roman" panose="02020603050405020304" pitchFamily="18" charset="0"/>
                <a:cs typeface="Times New Roman" panose="02020603050405020304" pitchFamily="18" charset="0"/>
              </a:rPr>
              <a:t>Tibarewala</a:t>
            </a:r>
            <a:r>
              <a:rPr lang="en-IN" sz="1100">
                <a:latin typeface="Times New Roman" panose="02020603050405020304" pitchFamily="18" charset="0"/>
                <a:cs typeface="Times New Roman" panose="02020603050405020304" pitchFamily="18" charset="0"/>
              </a:rPr>
              <a:t>, and R. </a:t>
            </a:r>
            <a:r>
              <a:rPr lang="en-IN" sz="1100" err="1">
                <a:latin typeface="Times New Roman" panose="02020603050405020304" pitchFamily="18" charset="0"/>
                <a:cs typeface="Times New Roman" panose="02020603050405020304" pitchFamily="18" charset="0"/>
              </a:rPr>
              <a:t>Janarthanan</a:t>
            </a:r>
            <a:r>
              <a:rPr lang="en-IN" sz="1100">
                <a:latin typeface="Times New Roman" panose="02020603050405020304" pitchFamily="18" charset="0"/>
                <a:cs typeface="Times New Roman" panose="02020603050405020304" pitchFamily="18" charset="0"/>
              </a:rPr>
              <a:t>, “Feature selection of motor image signals using firefly temporal difference q-learning and support vector machine,” in International Conference on Swarm, Evolutionary, and Memetic Computing. Springer, 2013, pp. 534–545. </a:t>
            </a:r>
          </a:p>
          <a:p>
            <a:pPr algn="l"/>
            <a:r>
              <a:rPr lang="en-IN" sz="1100">
                <a:latin typeface="Times New Roman" panose="02020603050405020304" pitchFamily="18" charset="0"/>
                <a:cs typeface="Times New Roman" panose="02020603050405020304" pitchFamily="18" charset="0"/>
              </a:rPr>
              <a:t>[12] V. Jayaram, M. Alamgir, Y. </a:t>
            </a:r>
            <a:r>
              <a:rPr lang="en-IN" sz="1100" err="1">
                <a:latin typeface="Times New Roman" panose="02020603050405020304" pitchFamily="18" charset="0"/>
                <a:cs typeface="Times New Roman" panose="02020603050405020304" pitchFamily="18" charset="0"/>
              </a:rPr>
              <a:t>Altun</a:t>
            </a:r>
            <a:r>
              <a:rPr lang="en-IN" sz="1100">
                <a:latin typeface="Times New Roman" panose="02020603050405020304" pitchFamily="18" charset="0"/>
                <a:cs typeface="Times New Roman" panose="02020603050405020304" pitchFamily="18" charset="0"/>
              </a:rPr>
              <a:t>, B. </a:t>
            </a:r>
            <a:r>
              <a:rPr lang="en-IN" sz="1100" err="1">
                <a:latin typeface="Times New Roman" panose="02020603050405020304" pitchFamily="18" charset="0"/>
                <a:cs typeface="Times New Roman" panose="02020603050405020304" pitchFamily="18" charset="0"/>
              </a:rPr>
              <a:t>Scholkopf</a:t>
            </a:r>
            <a:r>
              <a:rPr lang="en-IN" sz="1100">
                <a:latin typeface="Times New Roman" panose="02020603050405020304" pitchFamily="18" charset="0"/>
                <a:cs typeface="Times New Roman" panose="02020603050405020304" pitchFamily="18" charset="0"/>
              </a:rPr>
              <a:t>, and M. Grosse-</a:t>
            </a:r>
            <a:r>
              <a:rPr lang="en-IN" sz="1100" err="1">
                <a:latin typeface="Times New Roman" panose="02020603050405020304" pitchFamily="18" charset="0"/>
                <a:cs typeface="Times New Roman" panose="02020603050405020304" pitchFamily="18" charset="0"/>
              </a:rPr>
              <a:t>Wentrup</a:t>
            </a:r>
            <a:r>
              <a:rPr lang="en-IN" sz="1100">
                <a:latin typeface="Times New Roman" panose="02020603050405020304" pitchFamily="18" charset="0"/>
                <a:cs typeface="Times New Roman" panose="02020603050405020304" pitchFamily="18" charset="0"/>
              </a:rPr>
              <a:t>, “Transfer learning in </a:t>
            </a:r>
            <a:r>
              <a:rPr lang="en-IN" sz="1100" err="1">
                <a:latin typeface="Times New Roman" panose="02020603050405020304" pitchFamily="18" charset="0"/>
                <a:cs typeface="Times New Roman" panose="02020603050405020304" pitchFamily="18" charset="0"/>
              </a:rPr>
              <a:t>braincomputer</a:t>
            </a:r>
            <a:r>
              <a:rPr lang="en-IN" sz="1100">
                <a:latin typeface="Times New Roman" panose="02020603050405020304" pitchFamily="18" charset="0"/>
                <a:cs typeface="Times New Roman" panose="02020603050405020304" pitchFamily="18" charset="0"/>
              </a:rPr>
              <a:t> interfaces,” IEEE Computational Intelligence Magazine, vol. 11, no. 1, pp. 20–31, 2016.</a:t>
            </a:r>
          </a:p>
          <a:p>
            <a:pPr algn="l"/>
            <a:r>
              <a:rPr lang="en-IN" sz="1100">
                <a:latin typeface="Times New Roman" panose="02020603050405020304" pitchFamily="18" charset="0"/>
                <a:cs typeface="Times New Roman" panose="02020603050405020304" pitchFamily="18" charset="0"/>
              </a:rPr>
              <a:t> [13] W.-L. Zheng, Y.-Q. Zhang, J.-Y. Zhu, and B.-L. Lu, “Transfer components between subjects foreign-based emotion recognition,” in 2015 International Conference on Affective Computing and Intelligent Interaction (ASCII). IEEE, 2015, pp. 917–922</a:t>
            </a:r>
          </a:p>
        </p:txBody>
      </p:sp>
    </p:spTree>
    <p:extLst>
      <p:ext uri="{BB962C8B-B14F-4D97-AF65-F5344CB8AC3E}">
        <p14:creationId xmlns:p14="http://schemas.microsoft.com/office/powerpoint/2010/main" val="327996175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A2617CC-FCF7-CB29-27A3-5C22442EAAA8}"/>
              </a:ext>
            </a:extLst>
          </p:cNvPr>
          <p:cNvSpPr>
            <a:spLocks noGrp="1"/>
          </p:cNvSpPr>
          <p:nvPr>
            <p:ph type="ctrTitle"/>
          </p:nvPr>
        </p:nvSpPr>
        <p:spPr>
          <a:xfrm>
            <a:off x="3143007" y="0"/>
            <a:ext cx="5905986" cy="729225"/>
          </a:xfrm>
        </p:spPr>
        <p:txBody>
          <a:bodyPr>
            <a:normAutofit fontScale="90000"/>
          </a:bodyPr>
          <a:lstStyle/>
          <a:p>
            <a:r>
              <a:rPr lang="en-IN"/>
              <a:t>Appendix</a:t>
            </a:r>
          </a:p>
        </p:txBody>
      </p:sp>
      <p:sp>
        <p:nvSpPr>
          <p:cNvPr id="3" name="TextBox 2">
            <a:extLst>
              <a:ext uri="{FF2B5EF4-FFF2-40B4-BE49-F238E27FC236}">
                <a16:creationId xmlns:a16="http://schemas.microsoft.com/office/drawing/2014/main" id="{3FA94A70-99CE-974B-EC9B-D5704A0473F3}"/>
              </a:ext>
            </a:extLst>
          </p:cNvPr>
          <p:cNvSpPr txBox="1"/>
          <p:nvPr/>
        </p:nvSpPr>
        <p:spPr>
          <a:xfrm>
            <a:off x="156288" y="544559"/>
            <a:ext cx="2073728" cy="369332"/>
          </a:xfrm>
          <a:prstGeom prst="rect">
            <a:avLst/>
          </a:prstGeom>
          <a:noFill/>
        </p:spPr>
        <p:txBody>
          <a:bodyPr wrap="square">
            <a:spAutoFit/>
          </a:bodyPr>
          <a:lstStyle/>
          <a:p>
            <a:pPr algn="ctr"/>
            <a:r>
              <a:rPr lang="en-IN"/>
              <a:t>Arduino Sketch:</a:t>
            </a:r>
          </a:p>
        </p:txBody>
      </p:sp>
      <p:sp>
        <p:nvSpPr>
          <p:cNvPr id="5" name="TextBox 4">
            <a:extLst>
              <a:ext uri="{FF2B5EF4-FFF2-40B4-BE49-F238E27FC236}">
                <a16:creationId xmlns:a16="http://schemas.microsoft.com/office/drawing/2014/main" id="{F7C0AC5B-66A2-A93F-51D7-581597695A51}"/>
              </a:ext>
            </a:extLst>
          </p:cNvPr>
          <p:cNvSpPr txBox="1"/>
          <p:nvPr/>
        </p:nvSpPr>
        <p:spPr>
          <a:xfrm>
            <a:off x="258925" y="913891"/>
            <a:ext cx="3268046" cy="6124754"/>
          </a:xfrm>
          <a:prstGeom prst="rect">
            <a:avLst/>
          </a:prstGeom>
          <a:noFill/>
        </p:spPr>
        <p:txBody>
          <a:bodyPr wrap="square">
            <a:spAutoFit/>
          </a:bodyPr>
          <a:lstStyle/>
          <a:p>
            <a:r>
              <a:rPr lang="en-IN" sz="800" b="0">
                <a:effectLst/>
                <a:latin typeface="Times New Roman" panose="02020603050405020304" pitchFamily="18" charset="0"/>
                <a:cs typeface="Times New Roman" panose="02020603050405020304" pitchFamily="18" charset="0"/>
              </a:rPr>
              <a:t>#include &lt;</a:t>
            </a:r>
            <a:r>
              <a:rPr lang="en-IN" sz="800" b="0" err="1">
                <a:effectLst/>
                <a:latin typeface="Times New Roman" panose="02020603050405020304" pitchFamily="18" charset="0"/>
                <a:cs typeface="Times New Roman" panose="02020603050405020304" pitchFamily="18" charset="0"/>
              </a:rPr>
              <a:t>Wire.h</a:t>
            </a:r>
            <a:r>
              <a:rPr lang="en-IN" sz="800" b="0">
                <a:effectLst/>
                <a:latin typeface="Times New Roman" panose="02020603050405020304" pitchFamily="18" charset="0"/>
                <a:cs typeface="Times New Roman" panose="02020603050405020304" pitchFamily="18" charset="0"/>
              </a:rPr>
              <a:t>&gt;</a:t>
            </a:r>
          </a:p>
          <a:p>
            <a:r>
              <a:rPr lang="en-IN" sz="800" b="0">
                <a:effectLst/>
                <a:latin typeface="Times New Roman" panose="02020603050405020304" pitchFamily="18" charset="0"/>
                <a:cs typeface="Times New Roman" panose="02020603050405020304" pitchFamily="18" charset="0"/>
              </a:rPr>
              <a:t>#include "MAX30100_PulseOximeter.h"</a:t>
            </a:r>
          </a:p>
          <a:p>
            <a:r>
              <a:rPr lang="en-IN" sz="800" b="0">
                <a:effectLst/>
                <a:latin typeface="Times New Roman" panose="02020603050405020304" pitchFamily="18" charset="0"/>
                <a:cs typeface="Times New Roman" panose="02020603050405020304" pitchFamily="18" charset="0"/>
              </a:rPr>
              <a:t>#include &lt;LiquidCrystal_I2C.h&gt;</a:t>
            </a:r>
          </a:p>
          <a:p>
            <a:r>
              <a:rPr lang="en-IN" sz="800" b="0">
                <a:effectLst/>
                <a:latin typeface="Times New Roman" panose="02020603050405020304" pitchFamily="18" charset="0"/>
                <a:cs typeface="Times New Roman" panose="02020603050405020304" pitchFamily="18" charset="0"/>
              </a:rPr>
              <a:t>#include &lt;</a:t>
            </a:r>
            <a:r>
              <a:rPr lang="en-IN" sz="800" b="0" err="1">
                <a:effectLst/>
                <a:latin typeface="Times New Roman" panose="02020603050405020304" pitchFamily="18" charset="0"/>
                <a:cs typeface="Times New Roman" panose="02020603050405020304" pitchFamily="18" charset="0"/>
              </a:rPr>
              <a:t>Adafruit_Sensor.h</a:t>
            </a:r>
            <a:r>
              <a:rPr lang="en-IN" sz="800" b="0">
                <a:effectLst/>
                <a:latin typeface="Times New Roman" panose="02020603050405020304" pitchFamily="18" charset="0"/>
                <a:cs typeface="Times New Roman" panose="02020603050405020304" pitchFamily="18" charset="0"/>
              </a:rPr>
              <a:t>&gt;</a:t>
            </a:r>
          </a:p>
          <a:p>
            <a:r>
              <a:rPr lang="en-IN" sz="800" b="0">
                <a:effectLst/>
                <a:latin typeface="Times New Roman" panose="02020603050405020304" pitchFamily="18" charset="0"/>
                <a:cs typeface="Times New Roman" panose="02020603050405020304" pitchFamily="18" charset="0"/>
              </a:rPr>
              <a:t>#include &lt;</a:t>
            </a:r>
            <a:r>
              <a:rPr lang="en-IN" sz="800" b="0" err="1">
                <a:effectLst/>
                <a:latin typeface="Times New Roman" panose="02020603050405020304" pitchFamily="18" charset="0"/>
                <a:cs typeface="Times New Roman" panose="02020603050405020304" pitchFamily="18" charset="0"/>
              </a:rPr>
              <a:t>DHT.h</a:t>
            </a:r>
            <a:r>
              <a:rPr lang="en-IN" sz="800" b="0">
                <a:effectLst/>
                <a:latin typeface="Times New Roman" panose="02020603050405020304" pitchFamily="18" charset="0"/>
                <a:cs typeface="Times New Roman" panose="02020603050405020304" pitchFamily="18" charset="0"/>
              </a:rPr>
              <a:t>&gt;</a:t>
            </a:r>
          </a:p>
          <a:p>
            <a:r>
              <a:rPr lang="en-IN" sz="800" b="0">
                <a:effectLst/>
                <a:latin typeface="Times New Roman" panose="02020603050405020304" pitchFamily="18" charset="0"/>
                <a:cs typeface="Times New Roman" panose="02020603050405020304" pitchFamily="18" charset="0"/>
              </a:rPr>
              <a:t>#include &lt;</a:t>
            </a:r>
            <a:r>
              <a:rPr lang="en-IN" sz="800" b="0" err="1">
                <a:effectLst/>
                <a:latin typeface="Times New Roman" panose="02020603050405020304" pitchFamily="18" charset="0"/>
                <a:cs typeface="Times New Roman" panose="02020603050405020304" pitchFamily="18" charset="0"/>
              </a:rPr>
              <a:t>DHT_U.h</a:t>
            </a:r>
            <a:r>
              <a:rPr lang="en-IN" sz="800" b="0">
                <a:effectLst/>
                <a:latin typeface="Times New Roman" panose="02020603050405020304" pitchFamily="18" charset="0"/>
                <a:cs typeface="Times New Roman" panose="02020603050405020304" pitchFamily="18" charset="0"/>
              </a:rPr>
              <a:t>&gt;</a:t>
            </a:r>
          </a:p>
          <a:p>
            <a:r>
              <a:rPr lang="en-IN" sz="800" b="0">
                <a:effectLst/>
                <a:latin typeface="Times New Roman" panose="02020603050405020304" pitchFamily="18" charset="0"/>
                <a:cs typeface="Times New Roman" panose="02020603050405020304" pitchFamily="18" charset="0"/>
              </a:rPr>
              <a:t>#define DHTPIN 6</a:t>
            </a:r>
          </a:p>
          <a:p>
            <a:r>
              <a:rPr lang="en-IN" sz="800" b="0">
                <a:effectLst/>
                <a:latin typeface="Times New Roman" panose="02020603050405020304" pitchFamily="18" charset="0"/>
                <a:cs typeface="Times New Roman" panose="02020603050405020304" pitchFamily="18" charset="0"/>
              </a:rPr>
              <a:t>#define DHTTYPE    DHT11</a:t>
            </a:r>
          </a:p>
          <a:p>
            <a:r>
              <a:rPr lang="en-IN" sz="800" b="0" err="1">
                <a:effectLst/>
                <a:latin typeface="Times New Roman" panose="02020603050405020304" pitchFamily="18" charset="0"/>
                <a:cs typeface="Times New Roman" panose="02020603050405020304" pitchFamily="18" charset="0"/>
              </a:rPr>
              <a:t>DHT_Unified</a:t>
            </a:r>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dht</a:t>
            </a:r>
            <a:r>
              <a:rPr lang="en-IN" sz="800" b="0">
                <a:effectLst/>
                <a:latin typeface="Times New Roman" panose="02020603050405020304" pitchFamily="18" charset="0"/>
                <a:cs typeface="Times New Roman" panose="02020603050405020304" pitchFamily="18" charset="0"/>
              </a:rPr>
              <a:t>(DHTPIN, DHTTYPE);</a:t>
            </a:r>
          </a:p>
          <a:p>
            <a:r>
              <a:rPr lang="en-IN" sz="800" b="0">
                <a:effectLst/>
                <a:latin typeface="Times New Roman" panose="02020603050405020304" pitchFamily="18" charset="0"/>
                <a:cs typeface="Times New Roman" panose="02020603050405020304" pitchFamily="18" charset="0"/>
              </a:rPr>
              <a:t>uint32_t </a:t>
            </a:r>
            <a:r>
              <a:rPr lang="en-IN" sz="800" b="0" err="1">
                <a:effectLst/>
                <a:latin typeface="Times New Roman" panose="02020603050405020304" pitchFamily="18" charset="0"/>
                <a:cs typeface="Times New Roman" panose="02020603050405020304" pitchFamily="18" charset="0"/>
              </a:rPr>
              <a:t>delayMS</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LiquidCrystal_I2C lcd(0x27,16,2);</a:t>
            </a:r>
          </a:p>
          <a:p>
            <a:r>
              <a:rPr lang="en-IN" sz="800" b="0">
                <a:effectLst/>
                <a:latin typeface="Times New Roman" panose="02020603050405020304" pitchFamily="18" charset="0"/>
                <a:cs typeface="Times New Roman" panose="02020603050405020304" pitchFamily="18" charset="0"/>
              </a:rPr>
              <a:t>#define REPORTING_PERIOD_MS     1000</a:t>
            </a:r>
          </a:p>
          <a:p>
            <a:r>
              <a:rPr lang="en-IN" sz="800" b="0" err="1">
                <a:effectLst/>
                <a:latin typeface="Times New Roman" panose="02020603050405020304" pitchFamily="18" charset="0"/>
                <a:cs typeface="Times New Roman" panose="02020603050405020304" pitchFamily="18" charset="0"/>
              </a:rPr>
              <a:t>const</a:t>
            </a:r>
            <a:r>
              <a:rPr lang="en-IN" sz="800" b="0">
                <a:effectLst/>
                <a:latin typeface="Times New Roman" panose="02020603050405020304" pitchFamily="18" charset="0"/>
                <a:cs typeface="Times New Roman" panose="02020603050405020304" pitchFamily="18" charset="0"/>
              </a:rPr>
              <a:t> int </a:t>
            </a:r>
            <a:r>
              <a:rPr lang="en-IN" sz="800" b="0" err="1">
                <a:effectLst/>
                <a:latin typeface="Times New Roman" panose="02020603050405020304" pitchFamily="18" charset="0"/>
                <a:cs typeface="Times New Roman" panose="02020603050405020304" pitchFamily="18" charset="0"/>
              </a:rPr>
              <a:t>trigPin</a:t>
            </a:r>
            <a:r>
              <a:rPr lang="en-IN" sz="800" b="0">
                <a:effectLst/>
                <a:latin typeface="Times New Roman" panose="02020603050405020304" pitchFamily="18" charset="0"/>
                <a:cs typeface="Times New Roman" panose="02020603050405020304" pitchFamily="18" charset="0"/>
              </a:rPr>
              <a:t> = 2;</a:t>
            </a:r>
          </a:p>
          <a:p>
            <a:r>
              <a:rPr lang="en-IN" sz="800" b="0" err="1">
                <a:effectLst/>
                <a:latin typeface="Times New Roman" panose="02020603050405020304" pitchFamily="18" charset="0"/>
                <a:cs typeface="Times New Roman" panose="02020603050405020304" pitchFamily="18" charset="0"/>
              </a:rPr>
              <a:t>const</a:t>
            </a:r>
            <a:r>
              <a:rPr lang="en-IN" sz="800" b="0">
                <a:effectLst/>
                <a:latin typeface="Times New Roman" panose="02020603050405020304" pitchFamily="18" charset="0"/>
                <a:cs typeface="Times New Roman" panose="02020603050405020304" pitchFamily="18" charset="0"/>
              </a:rPr>
              <a:t> int </a:t>
            </a:r>
            <a:r>
              <a:rPr lang="en-IN" sz="800" b="0" err="1">
                <a:effectLst/>
                <a:latin typeface="Times New Roman" panose="02020603050405020304" pitchFamily="18" charset="0"/>
                <a:cs typeface="Times New Roman" panose="02020603050405020304" pitchFamily="18" charset="0"/>
              </a:rPr>
              <a:t>echoPin</a:t>
            </a:r>
            <a:r>
              <a:rPr lang="en-IN" sz="800" b="0">
                <a:effectLst/>
                <a:latin typeface="Times New Roman" panose="02020603050405020304" pitchFamily="18" charset="0"/>
                <a:cs typeface="Times New Roman" panose="02020603050405020304" pitchFamily="18" charset="0"/>
              </a:rPr>
              <a:t> = 3;</a:t>
            </a:r>
          </a:p>
          <a:p>
            <a:r>
              <a:rPr lang="en-IN" sz="800" b="0">
                <a:effectLst/>
                <a:latin typeface="Times New Roman" panose="02020603050405020304" pitchFamily="18" charset="0"/>
                <a:cs typeface="Times New Roman" panose="02020603050405020304" pitchFamily="18" charset="0"/>
              </a:rPr>
              <a:t>MAX30100 sensor;</a:t>
            </a:r>
          </a:p>
          <a:p>
            <a:r>
              <a:rPr lang="en-IN" sz="800" b="0">
                <a:effectLst/>
                <a:latin typeface="Times New Roman" panose="02020603050405020304" pitchFamily="18" charset="0"/>
                <a:cs typeface="Times New Roman" panose="02020603050405020304" pitchFamily="18" charset="0"/>
              </a:rPr>
              <a:t>int a;</a:t>
            </a:r>
          </a:p>
          <a:p>
            <a:r>
              <a:rPr lang="en-IN" sz="800" b="0">
                <a:effectLst/>
                <a:latin typeface="Times New Roman" panose="02020603050405020304" pitchFamily="18" charset="0"/>
                <a:cs typeface="Times New Roman" panose="02020603050405020304" pitchFamily="18" charset="0"/>
              </a:rPr>
              <a:t>// Create a </a:t>
            </a:r>
            <a:r>
              <a:rPr lang="en-IN" sz="800" b="0" err="1">
                <a:effectLst/>
                <a:latin typeface="Times New Roman" panose="02020603050405020304" pitchFamily="18" charset="0"/>
                <a:cs typeface="Times New Roman" panose="02020603050405020304" pitchFamily="18" charset="0"/>
              </a:rPr>
              <a:t>PulseOximeter</a:t>
            </a:r>
            <a:r>
              <a:rPr lang="en-IN" sz="800" b="0">
                <a:effectLst/>
                <a:latin typeface="Times New Roman" panose="02020603050405020304" pitchFamily="18" charset="0"/>
                <a:cs typeface="Times New Roman" panose="02020603050405020304" pitchFamily="18" charset="0"/>
              </a:rPr>
              <a:t> object</a:t>
            </a:r>
          </a:p>
          <a:p>
            <a:r>
              <a:rPr lang="en-IN" sz="800" b="0" err="1">
                <a:effectLst/>
                <a:latin typeface="Times New Roman" panose="02020603050405020304" pitchFamily="18" charset="0"/>
                <a:cs typeface="Times New Roman" panose="02020603050405020304" pitchFamily="18" charset="0"/>
              </a:rPr>
              <a:t>PulseOximeter</a:t>
            </a:r>
            <a:r>
              <a:rPr lang="en-IN" sz="800" b="0">
                <a:effectLst/>
                <a:latin typeface="Times New Roman" panose="02020603050405020304" pitchFamily="18" charset="0"/>
                <a:cs typeface="Times New Roman" panose="02020603050405020304" pitchFamily="18" charset="0"/>
              </a:rPr>
              <a:t> pox;</a:t>
            </a:r>
          </a:p>
          <a:p>
            <a:r>
              <a:rPr lang="en-IN" sz="800" b="0">
                <a:effectLst/>
                <a:latin typeface="Times New Roman" panose="02020603050405020304" pitchFamily="18" charset="0"/>
                <a:cs typeface="Times New Roman" panose="02020603050405020304" pitchFamily="18" charset="0"/>
              </a:rPr>
              <a:t>long duration;</a:t>
            </a:r>
          </a:p>
          <a:p>
            <a:r>
              <a:rPr lang="en-IN" sz="800" b="0">
                <a:effectLst/>
                <a:latin typeface="Times New Roman" panose="02020603050405020304" pitchFamily="18" charset="0"/>
                <a:cs typeface="Times New Roman" panose="02020603050405020304" pitchFamily="18" charset="0"/>
              </a:rPr>
              <a:t>int distance;</a:t>
            </a:r>
          </a:p>
          <a:p>
            <a:r>
              <a:rPr lang="en-IN" sz="800" b="0">
                <a:effectLst/>
                <a:latin typeface="Times New Roman" panose="02020603050405020304" pitchFamily="18" charset="0"/>
                <a:cs typeface="Times New Roman" panose="02020603050405020304" pitchFamily="18" charset="0"/>
              </a:rPr>
              <a:t>// Time at which the last beat occurred</a:t>
            </a:r>
          </a:p>
          <a:p>
            <a:r>
              <a:rPr lang="en-IN" sz="800" b="0">
                <a:effectLst/>
                <a:latin typeface="Times New Roman" panose="02020603050405020304" pitchFamily="18" charset="0"/>
                <a:cs typeface="Times New Roman" panose="02020603050405020304" pitchFamily="18" charset="0"/>
              </a:rPr>
              <a:t>uint32_t </a:t>
            </a:r>
            <a:r>
              <a:rPr lang="en-IN" sz="800" b="0" err="1">
                <a:effectLst/>
                <a:latin typeface="Times New Roman" panose="02020603050405020304" pitchFamily="18" charset="0"/>
                <a:cs typeface="Times New Roman" panose="02020603050405020304" pitchFamily="18" charset="0"/>
              </a:rPr>
              <a:t>tsLastReport</a:t>
            </a:r>
            <a:r>
              <a:rPr lang="en-IN" sz="800" b="0">
                <a:effectLst/>
                <a:latin typeface="Times New Roman" panose="02020603050405020304" pitchFamily="18" charset="0"/>
                <a:cs typeface="Times New Roman" panose="02020603050405020304" pitchFamily="18" charset="0"/>
              </a:rPr>
              <a:t> = 0;</a:t>
            </a:r>
          </a:p>
          <a:p>
            <a:r>
              <a:rPr lang="en-IN" sz="800" b="0">
                <a:effectLst/>
                <a:latin typeface="Times New Roman" panose="02020603050405020304" pitchFamily="18" charset="0"/>
                <a:cs typeface="Times New Roman" panose="02020603050405020304" pitchFamily="18" charset="0"/>
              </a:rPr>
              <a:t>void setup()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pinMode</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trigPin</a:t>
            </a:r>
            <a:r>
              <a:rPr lang="en-IN" sz="800" b="0">
                <a:effectLst/>
                <a:latin typeface="Times New Roman" panose="02020603050405020304" pitchFamily="18" charset="0"/>
                <a:cs typeface="Times New Roman" panose="02020603050405020304" pitchFamily="18" charset="0"/>
              </a:rPr>
              <a:t>, OUTPUT); // Sets the </a:t>
            </a:r>
            <a:r>
              <a:rPr lang="en-IN" sz="800" b="0" err="1">
                <a:effectLst/>
                <a:latin typeface="Times New Roman" panose="02020603050405020304" pitchFamily="18" charset="0"/>
                <a:cs typeface="Times New Roman" panose="02020603050405020304" pitchFamily="18" charset="0"/>
              </a:rPr>
              <a:t>trigPin</a:t>
            </a:r>
            <a:r>
              <a:rPr lang="en-IN" sz="800" b="0">
                <a:effectLst/>
                <a:latin typeface="Times New Roman" panose="02020603050405020304" pitchFamily="18" charset="0"/>
                <a:cs typeface="Times New Roman" panose="02020603050405020304" pitchFamily="18" charset="0"/>
              </a:rPr>
              <a:t> as an Output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pinMode</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echoPin</a:t>
            </a:r>
            <a:r>
              <a:rPr lang="en-IN" sz="800" b="0">
                <a:effectLst/>
                <a:latin typeface="Times New Roman" panose="02020603050405020304" pitchFamily="18" charset="0"/>
                <a:cs typeface="Times New Roman" panose="02020603050405020304" pitchFamily="18" charset="0"/>
              </a:rPr>
              <a:t>, INPUT);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pinMode</a:t>
            </a:r>
            <a:r>
              <a:rPr lang="en-IN" sz="800" b="0">
                <a:effectLst/>
                <a:latin typeface="Times New Roman" panose="02020603050405020304" pitchFamily="18" charset="0"/>
                <a:cs typeface="Times New Roman" panose="02020603050405020304" pitchFamily="18" charset="0"/>
              </a:rPr>
              <a:t>(A0,OUTPUT);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pinMode</a:t>
            </a:r>
            <a:r>
              <a:rPr lang="en-IN" sz="800" b="0">
                <a:effectLst/>
                <a:latin typeface="Times New Roman" panose="02020603050405020304" pitchFamily="18" charset="0"/>
                <a:cs typeface="Times New Roman" panose="02020603050405020304" pitchFamily="18" charset="0"/>
              </a:rPr>
              <a:t>(A1,OUTPUT);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pinMode</a:t>
            </a:r>
            <a:r>
              <a:rPr lang="en-IN" sz="800" b="0">
                <a:effectLst/>
                <a:latin typeface="Times New Roman" panose="02020603050405020304" pitchFamily="18" charset="0"/>
                <a:cs typeface="Times New Roman" panose="02020603050405020304" pitchFamily="18" charset="0"/>
              </a:rPr>
              <a:t>(A2,OUTPUT);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pinMode</a:t>
            </a:r>
            <a:r>
              <a:rPr lang="en-IN" sz="800" b="0">
                <a:effectLst/>
                <a:latin typeface="Times New Roman" panose="02020603050405020304" pitchFamily="18" charset="0"/>
                <a:cs typeface="Times New Roman" panose="02020603050405020304" pitchFamily="18" charset="0"/>
              </a:rPr>
              <a:t>(A3,OUTPUT);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Serial.begin</a:t>
            </a:r>
            <a:r>
              <a:rPr lang="en-IN" sz="800" b="0">
                <a:effectLst/>
                <a:latin typeface="Times New Roman" panose="02020603050405020304" pitchFamily="18" charset="0"/>
                <a:cs typeface="Times New Roman" panose="02020603050405020304" pitchFamily="18" charset="0"/>
              </a:rPr>
              <a:t>(9600);</a:t>
            </a:r>
          </a:p>
          <a:p>
            <a:r>
              <a:rPr lang="en-IN" sz="800" b="0">
                <a:effectLst/>
                <a:latin typeface="Times New Roman" panose="02020603050405020304" pitchFamily="18" charset="0"/>
                <a:cs typeface="Times New Roman" panose="02020603050405020304" pitchFamily="18" charset="0"/>
              </a:rPr>
              <a:t>    Serial1.begin(9600);</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dht.begin</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sensor_t</a:t>
            </a:r>
            <a:r>
              <a:rPr lang="en-IN" sz="800" b="0">
                <a:effectLst/>
                <a:latin typeface="Times New Roman" panose="02020603050405020304" pitchFamily="18" charset="0"/>
                <a:cs typeface="Times New Roman" panose="02020603050405020304" pitchFamily="18" charset="0"/>
              </a:rPr>
              <a:t> sensor1;</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dht.temperature</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getSensor</a:t>
            </a:r>
            <a:r>
              <a:rPr lang="en-IN" sz="800" b="0">
                <a:effectLst/>
                <a:latin typeface="Times New Roman" panose="02020603050405020304" pitchFamily="18" charset="0"/>
                <a:cs typeface="Times New Roman" panose="02020603050405020304" pitchFamily="18" charset="0"/>
              </a:rPr>
              <a:t>(&amp;sensor1);</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dht.humidity</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getSensor</a:t>
            </a:r>
            <a:r>
              <a:rPr lang="en-IN" sz="800" b="0">
                <a:effectLst/>
                <a:latin typeface="Times New Roman" panose="02020603050405020304" pitchFamily="18" charset="0"/>
                <a:cs typeface="Times New Roman" panose="02020603050405020304" pitchFamily="18" charset="0"/>
              </a:rPr>
              <a:t>(&amp;sensor1);</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delayMS</a:t>
            </a:r>
            <a:r>
              <a:rPr lang="en-IN" sz="800" b="0">
                <a:effectLst/>
                <a:latin typeface="Times New Roman" panose="02020603050405020304" pitchFamily="18" charset="0"/>
                <a:cs typeface="Times New Roman" panose="02020603050405020304" pitchFamily="18" charset="0"/>
              </a:rPr>
              <a:t> = sensor1.min_delay / 1000;</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lcd.init</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lcd.init</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lcd.backlight</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if (!</a:t>
            </a:r>
            <a:r>
              <a:rPr lang="en-IN" sz="800" b="0" err="1">
                <a:effectLst/>
                <a:latin typeface="Times New Roman" panose="02020603050405020304" pitchFamily="18" charset="0"/>
                <a:cs typeface="Times New Roman" panose="02020603050405020304" pitchFamily="18" charset="0"/>
              </a:rPr>
              <a:t>pox.begin</a:t>
            </a:r>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Serial.println</a:t>
            </a:r>
            <a:r>
              <a:rPr lang="en-IN" sz="800" b="0">
                <a:effectLst/>
                <a:latin typeface="Times New Roman" panose="02020603050405020304" pitchFamily="18" charset="0"/>
                <a:cs typeface="Times New Roman" panose="02020603050405020304" pitchFamily="18" charset="0"/>
              </a:rPr>
              <a:t>("FAILED");</a:t>
            </a:r>
          </a:p>
          <a:p>
            <a:r>
              <a:rPr lang="en-IN" sz="800" b="0">
                <a:effectLst/>
                <a:latin typeface="Times New Roman" panose="02020603050405020304" pitchFamily="18" charset="0"/>
                <a:cs typeface="Times New Roman" panose="02020603050405020304" pitchFamily="18" charset="0"/>
              </a:rPr>
              <a:t>        for(;;);</a:t>
            </a:r>
          </a:p>
          <a:p>
            <a:r>
              <a:rPr lang="en-IN" sz="800" b="0">
                <a:effectLst/>
                <a:latin typeface="Times New Roman" panose="02020603050405020304" pitchFamily="18" charset="0"/>
                <a:cs typeface="Times New Roman" panose="02020603050405020304" pitchFamily="18" charset="0"/>
              </a:rPr>
              <a:t>    } else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Serial.println</a:t>
            </a:r>
            <a:r>
              <a:rPr lang="en-IN" sz="800" b="0">
                <a:effectLst/>
                <a:latin typeface="Times New Roman" panose="02020603050405020304" pitchFamily="18" charset="0"/>
                <a:cs typeface="Times New Roman" panose="02020603050405020304" pitchFamily="18" charset="0"/>
              </a:rPr>
              <a:t>("SUCCESS");</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pox.setIRLedCurrent</a:t>
            </a:r>
            <a:r>
              <a:rPr lang="en-IN" sz="800" b="0">
                <a:effectLst/>
                <a:latin typeface="Times New Roman" panose="02020603050405020304" pitchFamily="18" charset="0"/>
                <a:cs typeface="Times New Roman" panose="02020603050405020304" pitchFamily="18" charset="0"/>
              </a:rPr>
              <a:t>(MAX30100_LED_CURR_7_6MA);</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pox.setOnBeatDetectedCallback</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onBeatDetected</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F1AC4ED3-0E9A-502E-22EE-6CB2C9A5EFED}"/>
              </a:ext>
            </a:extLst>
          </p:cNvPr>
          <p:cNvSpPr txBox="1"/>
          <p:nvPr/>
        </p:nvSpPr>
        <p:spPr>
          <a:xfrm>
            <a:off x="2735424" y="913891"/>
            <a:ext cx="2705878" cy="4401205"/>
          </a:xfrm>
          <a:prstGeom prst="rect">
            <a:avLst/>
          </a:prstGeom>
          <a:noFill/>
        </p:spPr>
        <p:txBody>
          <a:bodyPr wrap="square">
            <a:spAutoFit/>
          </a:bodyPr>
          <a:lstStyle/>
          <a:p>
            <a:r>
              <a:rPr lang="en-IN" sz="800" b="0">
                <a:effectLst/>
                <a:latin typeface="Times New Roman" panose="02020603050405020304" pitchFamily="18" charset="0"/>
                <a:cs typeface="Times New Roman" panose="02020603050405020304" pitchFamily="18" charset="0"/>
              </a:rPr>
              <a:t>void loop()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pox.update</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if (</a:t>
            </a:r>
            <a:r>
              <a:rPr lang="en-IN" sz="800" b="0" err="1">
                <a:effectLst/>
                <a:latin typeface="Times New Roman" panose="02020603050405020304" pitchFamily="18" charset="0"/>
                <a:cs typeface="Times New Roman" panose="02020603050405020304" pitchFamily="18" charset="0"/>
              </a:rPr>
              <a:t>millis</a:t>
            </a:r>
            <a:r>
              <a:rPr lang="en-IN" sz="800" b="0">
                <a:effectLst/>
                <a:latin typeface="Times New Roman" panose="02020603050405020304" pitchFamily="18" charset="0"/>
                <a:cs typeface="Times New Roman" panose="02020603050405020304" pitchFamily="18" charset="0"/>
              </a:rPr>
              <a:t>() - </a:t>
            </a:r>
            <a:r>
              <a:rPr lang="en-IN" sz="800" b="0" err="1">
                <a:effectLst/>
                <a:latin typeface="Times New Roman" panose="02020603050405020304" pitchFamily="18" charset="0"/>
                <a:cs typeface="Times New Roman" panose="02020603050405020304" pitchFamily="18" charset="0"/>
              </a:rPr>
              <a:t>tsLastReport</a:t>
            </a:r>
            <a:r>
              <a:rPr lang="en-IN" sz="800" b="0">
                <a:effectLst/>
                <a:latin typeface="Times New Roman" panose="02020603050405020304" pitchFamily="18" charset="0"/>
                <a:cs typeface="Times New Roman" panose="02020603050405020304" pitchFamily="18" charset="0"/>
              </a:rPr>
              <a:t> &gt; REPORTING_PERIOD_MS)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Serial.print</a:t>
            </a:r>
            <a:r>
              <a:rPr lang="en-IN" sz="800" b="0">
                <a:effectLst/>
                <a:latin typeface="Times New Roman" panose="02020603050405020304" pitchFamily="18" charset="0"/>
                <a:cs typeface="Times New Roman" panose="02020603050405020304" pitchFamily="18" charset="0"/>
              </a:rPr>
              <a:t>("Heart rate:");</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Serial.print</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pox.getHeartRate</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Serial.print</a:t>
            </a:r>
            <a:r>
              <a:rPr lang="en-IN" sz="800" b="0">
                <a:effectLst/>
                <a:latin typeface="Times New Roman" panose="02020603050405020304" pitchFamily="18" charset="0"/>
                <a:cs typeface="Times New Roman" panose="02020603050405020304" pitchFamily="18" charset="0"/>
              </a:rPr>
              <a:t>("bpm / SpO2:");</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Serial.print</a:t>
            </a:r>
            <a:r>
              <a:rPr lang="en-IN" sz="800" b="0">
                <a:effectLst/>
                <a:latin typeface="Times New Roman" panose="02020603050405020304" pitchFamily="18" charset="0"/>
                <a:cs typeface="Times New Roman" panose="02020603050405020304" pitchFamily="18" charset="0"/>
              </a:rPr>
              <a:t>(pox.getSpO2());</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Serial.println</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sensors_event_t</a:t>
            </a:r>
            <a:r>
              <a:rPr lang="en-IN" sz="800" b="0">
                <a:effectLst/>
                <a:latin typeface="Times New Roman" panose="02020603050405020304" pitchFamily="18" charset="0"/>
                <a:cs typeface="Times New Roman" panose="02020603050405020304" pitchFamily="18" charset="0"/>
              </a:rPr>
              <a:t> event;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dht.temperature</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getEvent</a:t>
            </a:r>
            <a:r>
              <a:rPr lang="en-IN" sz="800" b="0">
                <a:effectLst/>
                <a:latin typeface="Times New Roman" panose="02020603050405020304" pitchFamily="18" charset="0"/>
                <a:cs typeface="Times New Roman" panose="02020603050405020304" pitchFamily="18" charset="0"/>
              </a:rPr>
              <a:t>(&amp;event);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lcd.clear</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lcd.setCursor</a:t>
            </a:r>
            <a:r>
              <a:rPr lang="en-IN" sz="800" b="0">
                <a:effectLst/>
                <a:latin typeface="Times New Roman" panose="02020603050405020304" pitchFamily="18" charset="0"/>
                <a:cs typeface="Times New Roman" panose="02020603050405020304" pitchFamily="18" charset="0"/>
              </a:rPr>
              <a:t>(0,0);</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lcd.print</a:t>
            </a:r>
            <a:r>
              <a:rPr lang="en-IN" sz="800" b="0">
                <a:effectLst/>
                <a:latin typeface="Times New Roman" panose="02020603050405020304" pitchFamily="18" charset="0"/>
                <a:cs typeface="Times New Roman" panose="02020603050405020304" pitchFamily="18" charset="0"/>
              </a:rPr>
              <a:t>("T: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lcd.setCursor</a:t>
            </a:r>
            <a:r>
              <a:rPr lang="en-IN" sz="800" b="0">
                <a:effectLst/>
                <a:latin typeface="Times New Roman" panose="02020603050405020304" pitchFamily="18" charset="0"/>
                <a:cs typeface="Times New Roman" panose="02020603050405020304" pitchFamily="18" charset="0"/>
              </a:rPr>
              <a:t>(2,0);</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lcd.print</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event.temperature</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lcd.setCursor</a:t>
            </a:r>
            <a:r>
              <a:rPr lang="en-IN" sz="800" b="0">
                <a:effectLst/>
                <a:latin typeface="Times New Roman" panose="02020603050405020304" pitchFamily="18" charset="0"/>
                <a:cs typeface="Times New Roman" panose="02020603050405020304" pitchFamily="18" charset="0"/>
              </a:rPr>
              <a:t>(9,0);</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lcd.print</a:t>
            </a:r>
            <a:r>
              <a:rPr lang="en-IN" sz="800" b="0">
                <a:effectLst/>
                <a:latin typeface="Times New Roman" panose="02020603050405020304" pitchFamily="18" charset="0"/>
                <a:cs typeface="Times New Roman" panose="02020603050405020304" pitchFamily="18" charset="0"/>
              </a:rPr>
              <a:t>("HB: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lcd.setCursor</a:t>
            </a:r>
            <a:r>
              <a:rPr lang="en-IN" sz="800" b="0">
                <a:effectLst/>
                <a:latin typeface="Times New Roman" panose="02020603050405020304" pitchFamily="18" charset="0"/>
                <a:cs typeface="Times New Roman" panose="02020603050405020304" pitchFamily="18" charset="0"/>
              </a:rPr>
              <a:t>(12,0);</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lcd.print</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pox.getHeartRate</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while(Serial1.available())</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char t=Serial1.read();</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Serial.println</a:t>
            </a:r>
            <a:r>
              <a:rPr lang="en-IN" sz="800" b="0">
                <a:effectLst/>
                <a:latin typeface="Times New Roman" panose="02020603050405020304" pitchFamily="18" charset="0"/>
                <a:cs typeface="Times New Roman" panose="02020603050405020304" pitchFamily="18" charset="0"/>
              </a:rPr>
              <a:t>(t);</a:t>
            </a:r>
          </a:p>
          <a:p>
            <a:r>
              <a:rPr lang="en-IN" sz="800" b="0">
                <a:effectLst/>
                <a:latin typeface="Times New Roman" panose="02020603050405020304" pitchFamily="18" charset="0"/>
                <a:cs typeface="Times New Roman" panose="02020603050405020304" pitchFamily="18" charset="0"/>
              </a:rPr>
              <a:t>        if(t=='F')</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Serial.println</a:t>
            </a:r>
            <a:r>
              <a:rPr lang="en-IN" sz="800" b="0">
                <a:effectLst/>
                <a:latin typeface="Times New Roman" panose="02020603050405020304" pitchFamily="18" charset="0"/>
                <a:cs typeface="Times New Roman" panose="02020603050405020304" pitchFamily="18" charset="0"/>
              </a:rPr>
              <a:t>("FORWARD");</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trigPin</a:t>
            </a:r>
            <a:r>
              <a:rPr lang="en-IN" sz="800" b="0">
                <a:effectLst/>
                <a:latin typeface="Times New Roman" panose="02020603050405020304" pitchFamily="18" charset="0"/>
                <a:cs typeface="Times New Roman" panose="02020603050405020304" pitchFamily="18" charset="0"/>
              </a:rPr>
              <a:t>, 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delayMicroseconds</a:t>
            </a:r>
            <a:r>
              <a:rPr lang="en-IN" sz="800" b="0">
                <a:effectLst/>
                <a:latin typeface="Times New Roman" panose="02020603050405020304" pitchFamily="18" charset="0"/>
                <a:cs typeface="Times New Roman" panose="02020603050405020304" pitchFamily="18" charset="0"/>
              </a:rPr>
              <a:t>(2);</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trigPin</a:t>
            </a:r>
            <a:r>
              <a:rPr lang="en-IN" sz="800" b="0">
                <a:effectLst/>
                <a:latin typeface="Times New Roman" panose="02020603050405020304" pitchFamily="18" charset="0"/>
                <a:cs typeface="Times New Roman" panose="02020603050405020304" pitchFamily="18" charset="0"/>
              </a:rPr>
              <a:t>, HIGH);</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delayMicroseconds</a:t>
            </a:r>
            <a:r>
              <a:rPr lang="en-IN" sz="800" b="0">
                <a:effectLst/>
                <a:latin typeface="Times New Roman" panose="02020603050405020304" pitchFamily="18" charset="0"/>
                <a:cs typeface="Times New Roman" panose="02020603050405020304" pitchFamily="18" charset="0"/>
              </a:rPr>
              <a:t>(10);</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trigPin</a:t>
            </a:r>
            <a:r>
              <a:rPr lang="en-IN" sz="800" b="0">
                <a:effectLst/>
                <a:latin typeface="Times New Roman" panose="02020603050405020304" pitchFamily="18" charset="0"/>
                <a:cs typeface="Times New Roman" panose="02020603050405020304" pitchFamily="18" charset="0"/>
              </a:rPr>
              <a:t>, LOW);</a:t>
            </a:r>
          </a:p>
          <a:p>
            <a:r>
              <a:rPr lang="en-IN" sz="800" b="0">
                <a:effectLst/>
                <a:latin typeface="Times New Roman" panose="02020603050405020304" pitchFamily="18" charset="0"/>
                <a:cs typeface="Times New Roman" panose="02020603050405020304" pitchFamily="18" charset="0"/>
              </a:rPr>
              <a:t>          duration = </a:t>
            </a:r>
            <a:r>
              <a:rPr lang="en-IN" sz="800" b="0" err="1">
                <a:effectLst/>
                <a:latin typeface="Times New Roman" panose="02020603050405020304" pitchFamily="18" charset="0"/>
                <a:cs typeface="Times New Roman" panose="02020603050405020304" pitchFamily="18" charset="0"/>
              </a:rPr>
              <a:t>pulseIn</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echoPin</a:t>
            </a:r>
            <a:r>
              <a:rPr lang="en-IN" sz="800" b="0">
                <a:effectLst/>
                <a:latin typeface="Times New Roman" panose="02020603050405020304" pitchFamily="18" charset="0"/>
                <a:cs typeface="Times New Roman" panose="02020603050405020304" pitchFamily="18" charset="0"/>
              </a:rPr>
              <a:t>, HIGH);</a:t>
            </a:r>
          </a:p>
          <a:p>
            <a:r>
              <a:rPr lang="en-IN" sz="800" b="0">
                <a:effectLst/>
                <a:latin typeface="Times New Roman" panose="02020603050405020304" pitchFamily="18" charset="0"/>
                <a:cs typeface="Times New Roman" panose="02020603050405020304" pitchFamily="18" charset="0"/>
              </a:rPr>
              <a:t>          distance= duration*0.034/2;</a:t>
            </a:r>
          </a:p>
          <a:p>
            <a:r>
              <a:rPr lang="en-IN" sz="800" b="0">
                <a:effectLst/>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EE105BEC-BAEB-EB2C-D24D-F31635B68C10}"/>
              </a:ext>
            </a:extLst>
          </p:cNvPr>
          <p:cNvSpPr txBox="1"/>
          <p:nvPr/>
        </p:nvSpPr>
        <p:spPr>
          <a:xfrm>
            <a:off x="7917801" y="913891"/>
            <a:ext cx="4459400" cy="4401205"/>
          </a:xfrm>
          <a:prstGeom prst="rect">
            <a:avLst/>
          </a:prstGeom>
          <a:noFill/>
        </p:spPr>
        <p:txBody>
          <a:bodyPr wrap="square">
            <a:spAutoFit/>
          </a:bodyPr>
          <a:lstStyle/>
          <a:p>
            <a:r>
              <a:rPr lang="en-IN" sz="800" b="0">
                <a:effectLst/>
                <a:latin typeface="Times New Roman" panose="02020603050405020304" pitchFamily="18" charset="0"/>
                <a:cs typeface="Times New Roman" panose="02020603050405020304" pitchFamily="18" charset="0"/>
              </a:rPr>
              <a:t>        if(t=='L')</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(A0,HIGH);</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(A1,LOW);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(A2,LOW);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(A3,HIGH);</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lcd.setCursor</a:t>
            </a:r>
            <a:r>
              <a:rPr lang="en-IN" sz="800" b="0">
                <a:effectLst/>
                <a:latin typeface="Times New Roman" panose="02020603050405020304" pitchFamily="18" charset="0"/>
                <a:cs typeface="Times New Roman" panose="02020603050405020304" pitchFamily="18" charset="0"/>
              </a:rPr>
              <a:t>(0,1);</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lcd.print</a:t>
            </a:r>
            <a:r>
              <a:rPr lang="en-IN" sz="800" b="0">
                <a:effectLst/>
                <a:latin typeface="Times New Roman" panose="02020603050405020304" pitchFamily="18" charset="0"/>
                <a:cs typeface="Times New Roman" panose="02020603050405020304" pitchFamily="18" charset="0"/>
              </a:rPr>
              <a:t>("LEFT");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pox.begin</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pox.setIRLedCurrent</a:t>
            </a:r>
            <a:r>
              <a:rPr lang="en-IN" sz="800" b="0">
                <a:effectLst/>
                <a:latin typeface="Times New Roman" panose="02020603050405020304" pitchFamily="18" charset="0"/>
                <a:cs typeface="Times New Roman" panose="02020603050405020304" pitchFamily="18" charset="0"/>
              </a:rPr>
              <a:t>(MAX30100_LED_CURR_7_6MA);</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pox.setOnBeatDetectedCallback</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onBeatDetected</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if(t=='S')</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(A0,LOW);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(A1,LOW);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(A2,LOW);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(A3,LOW);</a:t>
            </a:r>
          </a:p>
          <a:p>
            <a:r>
              <a:rPr lang="en-IN" sz="800" b="0">
                <a:effectLst/>
                <a:latin typeface="Times New Roman" panose="02020603050405020304" pitchFamily="18" charset="0"/>
                <a:cs typeface="Times New Roman" panose="02020603050405020304" pitchFamily="18" charset="0"/>
              </a:rPr>
              <a:t>          // </a:t>
            </a:r>
            <a:r>
              <a:rPr lang="en-IN" sz="800" b="0" err="1">
                <a:effectLst/>
                <a:latin typeface="Times New Roman" panose="02020603050405020304" pitchFamily="18" charset="0"/>
                <a:cs typeface="Times New Roman" panose="02020603050405020304" pitchFamily="18" charset="0"/>
              </a:rPr>
              <a:t>lcd.setCursor</a:t>
            </a:r>
            <a:r>
              <a:rPr lang="en-IN" sz="800" b="0">
                <a:effectLst/>
                <a:latin typeface="Times New Roman" panose="02020603050405020304" pitchFamily="18" charset="0"/>
                <a:cs typeface="Times New Roman" panose="02020603050405020304" pitchFamily="18" charset="0"/>
              </a:rPr>
              <a:t>(0,1);</a:t>
            </a:r>
          </a:p>
          <a:p>
            <a:r>
              <a:rPr lang="en-IN" sz="800" b="0">
                <a:effectLst/>
                <a:latin typeface="Times New Roman" panose="02020603050405020304" pitchFamily="18" charset="0"/>
                <a:cs typeface="Times New Roman" panose="02020603050405020304" pitchFamily="18" charset="0"/>
              </a:rPr>
              <a:t>          // </a:t>
            </a:r>
            <a:r>
              <a:rPr lang="en-IN" sz="800" b="0" err="1">
                <a:effectLst/>
                <a:latin typeface="Times New Roman" panose="02020603050405020304" pitchFamily="18" charset="0"/>
                <a:cs typeface="Times New Roman" panose="02020603050405020304" pitchFamily="18" charset="0"/>
              </a:rPr>
              <a:t>lcd.print</a:t>
            </a:r>
            <a:r>
              <a:rPr lang="en-IN" sz="800" b="0">
                <a:effectLst/>
                <a:latin typeface="Times New Roman" panose="02020603050405020304" pitchFamily="18" charset="0"/>
                <a:cs typeface="Times New Roman" panose="02020603050405020304" pitchFamily="18" charset="0"/>
              </a:rPr>
              <a:t>("STOP");</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tsLastReport</a:t>
            </a:r>
            <a:r>
              <a:rPr lang="en-IN" sz="800" b="0">
                <a:effectLst/>
                <a:latin typeface="Times New Roman" panose="02020603050405020304" pitchFamily="18" charset="0"/>
                <a:cs typeface="Times New Roman" panose="02020603050405020304" pitchFamily="18" charset="0"/>
              </a:rPr>
              <a:t> = </a:t>
            </a:r>
            <a:r>
              <a:rPr lang="en-IN" sz="800" b="0" err="1">
                <a:effectLst/>
                <a:latin typeface="Times New Roman" panose="02020603050405020304" pitchFamily="18" charset="0"/>
                <a:cs typeface="Times New Roman" panose="02020603050405020304" pitchFamily="18" charset="0"/>
              </a:rPr>
              <a:t>millis</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a:t>
            </a:r>
          </a:p>
          <a:p>
            <a:br>
              <a:rPr lang="en-IN" sz="800" b="0">
                <a:effectLst/>
                <a:latin typeface="Times New Roman" panose="02020603050405020304" pitchFamily="18" charset="0"/>
                <a:cs typeface="Times New Roman" panose="02020603050405020304" pitchFamily="18" charset="0"/>
              </a:rPr>
            </a:br>
            <a:r>
              <a:rPr lang="en-IN" sz="800" b="0">
                <a:effectLst/>
                <a:latin typeface="Times New Roman" panose="02020603050405020304" pitchFamily="18" charset="0"/>
                <a:cs typeface="Times New Roman" panose="02020603050405020304" pitchFamily="18" charset="0"/>
              </a:rPr>
              <a:t>void configureMax30100()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sensor.setMode</a:t>
            </a:r>
            <a:r>
              <a:rPr lang="en-IN" sz="800" b="0">
                <a:effectLst/>
                <a:latin typeface="Times New Roman" panose="02020603050405020304" pitchFamily="18" charset="0"/>
                <a:cs typeface="Times New Roman" panose="02020603050405020304" pitchFamily="18" charset="0"/>
              </a:rPr>
              <a:t>(MAX30100_MODE_SPO2_HR);</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sensor.setLedsCurrent</a:t>
            </a:r>
            <a:r>
              <a:rPr lang="en-IN" sz="800" b="0">
                <a:effectLst/>
                <a:latin typeface="Times New Roman" panose="02020603050405020304" pitchFamily="18" charset="0"/>
                <a:cs typeface="Times New Roman" panose="02020603050405020304" pitchFamily="18" charset="0"/>
              </a:rPr>
              <a:t>(MAX30100_LED_CURR_50MA, MAX30100_LED_CURR_27_1MA);</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sensor.setLedsPulseWidth</a:t>
            </a:r>
            <a:r>
              <a:rPr lang="en-IN" sz="800" b="0">
                <a:effectLst/>
                <a:latin typeface="Times New Roman" panose="02020603050405020304" pitchFamily="18" charset="0"/>
                <a:cs typeface="Times New Roman" panose="02020603050405020304" pitchFamily="18" charset="0"/>
              </a:rPr>
              <a:t>(MAX30100_SPC_PW_1600US_16BITS);</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sensor.setSamplingRate</a:t>
            </a:r>
            <a:r>
              <a:rPr lang="en-IN" sz="800" b="0">
                <a:effectLst/>
                <a:latin typeface="Times New Roman" panose="02020603050405020304" pitchFamily="18" charset="0"/>
                <a:cs typeface="Times New Roman" panose="02020603050405020304" pitchFamily="18" charset="0"/>
              </a:rPr>
              <a:t>(MAX30100_SAMPRATE_100HZ);</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sensor.setHighresModeEnabled</a:t>
            </a:r>
            <a:r>
              <a:rPr lang="en-IN" sz="800" b="0">
                <a:effectLst/>
                <a:latin typeface="Times New Roman" panose="02020603050405020304" pitchFamily="18" charset="0"/>
                <a:cs typeface="Times New Roman" panose="02020603050405020304" pitchFamily="18" charset="0"/>
              </a:rPr>
              <a:t>(true);</a:t>
            </a:r>
          </a:p>
          <a:p>
            <a:r>
              <a:rPr lang="en-IN" sz="800" b="0">
                <a:effectLst/>
                <a:latin typeface="Times New Roman" panose="02020603050405020304" pitchFamily="18" charset="0"/>
                <a:cs typeface="Times New Roman" panose="02020603050405020304" pitchFamily="18" charset="0"/>
              </a:rPr>
              <a:t>}</a:t>
            </a:r>
            <a:endParaRPr lang="en-IN" sz="800"/>
          </a:p>
        </p:txBody>
      </p:sp>
      <p:sp>
        <p:nvSpPr>
          <p:cNvPr id="13" name="TextBox 12">
            <a:extLst>
              <a:ext uri="{FF2B5EF4-FFF2-40B4-BE49-F238E27FC236}">
                <a16:creationId xmlns:a16="http://schemas.microsoft.com/office/drawing/2014/main" id="{F6B0F340-D15A-C42E-2219-E6AD393EE6F5}"/>
              </a:ext>
            </a:extLst>
          </p:cNvPr>
          <p:cNvSpPr txBox="1"/>
          <p:nvPr/>
        </p:nvSpPr>
        <p:spPr>
          <a:xfrm>
            <a:off x="5152053" y="913891"/>
            <a:ext cx="2946918" cy="5509200"/>
          </a:xfrm>
          <a:prstGeom prst="rect">
            <a:avLst/>
          </a:prstGeom>
          <a:noFill/>
        </p:spPr>
        <p:txBody>
          <a:bodyPr wrap="square">
            <a:spAutoFit/>
          </a:bodyPr>
          <a:lstStyle/>
          <a:p>
            <a:r>
              <a:rPr lang="en-IN" sz="800" b="0">
                <a:effectLst/>
                <a:latin typeface="Times New Roman" panose="02020603050405020304" pitchFamily="18" charset="0"/>
                <a:cs typeface="Times New Roman" panose="02020603050405020304" pitchFamily="18" charset="0"/>
              </a:rPr>
              <a:t>if(distance&gt;15)</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(A0,LOW);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(A1,HIGH);</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(A2,LOW);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(A3,HIGH);</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lcd.setCursor</a:t>
            </a:r>
            <a:r>
              <a:rPr lang="en-IN" sz="800" b="0">
                <a:effectLst/>
                <a:latin typeface="Times New Roman" panose="02020603050405020304" pitchFamily="18" charset="0"/>
                <a:cs typeface="Times New Roman" panose="02020603050405020304" pitchFamily="18" charset="0"/>
              </a:rPr>
              <a:t>(0,1);</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lcd.print</a:t>
            </a:r>
            <a:r>
              <a:rPr lang="en-IN" sz="800" b="0">
                <a:effectLst/>
                <a:latin typeface="Times New Roman" panose="02020603050405020304" pitchFamily="18" charset="0"/>
                <a:cs typeface="Times New Roman" panose="02020603050405020304" pitchFamily="18" charset="0"/>
              </a:rPr>
              <a:t>("FORWARD");</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pox.begin</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pox.setIRLedCurrent</a:t>
            </a:r>
            <a:r>
              <a:rPr lang="en-IN" sz="800" b="0">
                <a:effectLst/>
                <a:latin typeface="Times New Roman" panose="02020603050405020304" pitchFamily="18" charset="0"/>
                <a:cs typeface="Times New Roman" panose="02020603050405020304" pitchFamily="18" charset="0"/>
              </a:rPr>
              <a:t>(MAX30100_LED_CURR_7_6MA);</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pox.setOnBeatDetectedCallback</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onBeatDetected</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if(distance&lt;15)</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(A0,LOW);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(A1,LOW);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(A2,LOW);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(A3,LOW);</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if(t=='B')</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(A0,HIGH);</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(A1,LOW);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(A2,HIGH);</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(A3,LOW);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lcd.setCursor</a:t>
            </a:r>
            <a:r>
              <a:rPr lang="en-IN" sz="800" b="0">
                <a:effectLst/>
                <a:latin typeface="Times New Roman" panose="02020603050405020304" pitchFamily="18" charset="0"/>
                <a:cs typeface="Times New Roman" panose="02020603050405020304" pitchFamily="18" charset="0"/>
              </a:rPr>
              <a:t>(0,1);</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lcd.print</a:t>
            </a:r>
            <a:r>
              <a:rPr lang="en-IN" sz="800" b="0">
                <a:effectLst/>
                <a:latin typeface="Times New Roman" panose="02020603050405020304" pitchFamily="18" charset="0"/>
                <a:cs typeface="Times New Roman" panose="02020603050405020304" pitchFamily="18" charset="0"/>
              </a:rPr>
              <a:t>("REVERSE");</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pox.begin</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pox.setIRLedCurrent</a:t>
            </a:r>
            <a:r>
              <a:rPr lang="en-IN" sz="800" b="0">
                <a:effectLst/>
                <a:latin typeface="Times New Roman" panose="02020603050405020304" pitchFamily="18" charset="0"/>
                <a:cs typeface="Times New Roman" panose="02020603050405020304" pitchFamily="18" charset="0"/>
              </a:rPr>
              <a:t>(MAX30100_LED_CURR_7_6MA);</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pox.setOnBeatDetectedCallback</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onBeatDetected</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if(t=='R')</a:t>
            </a:r>
          </a:p>
          <a:p>
            <a:r>
              <a:rPr lang="en-IN" sz="800" b="0">
                <a:effectLst/>
                <a:latin typeface="Times New Roman" panose="02020603050405020304" pitchFamily="18" charset="0"/>
                <a:cs typeface="Times New Roman" panose="02020603050405020304" pitchFamily="18" charset="0"/>
              </a:rPr>
              <a:t>        {</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(A0,LOW);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(A1,HIGH);</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(A2,HIGH);</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digitalWrite</a:t>
            </a:r>
            <a:r>
              <a:rPr lang="en-IN" sz="800" b="0">
                <a:effectLst/>
                <a:latin typeface="Times New Roman" panose="02020603050405020304" pitchFamily="18" charset="0"/>
                <a:cs typeface="Times New Roman" panose="02020603050405020304" pitchFamily="18" charset="0"/>
              </a:rPr>
              <a:t>(A3,LOW);</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lcd.setCursor</a:t>
            </a:r>
            <a:r>
              <a:rPr lang="en-IN" sz="800" b="0">
                <a:effectLst/>
                <a:latin typeface="Times New Roman" panose="02020603050405020304" pitchFamily="18" charset="0"/>
                <a:cs typeface="Times New Roman" panose="02020603050405020304" pitchFamily="18" charset="0"/>
              </a:rPr>
              <a:t>(0,1);</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lcd.print</a:t>
            </a:r>
            <a:r>
              <a:rPr lang="en-IN" sz="800" b="0">
                <a:effectLst/>
                <a:latin typeface="Times New Roman" panose="02020603050405020304" pitchFamily="18" charset="0"/>
                <a:cs typeface="Times New Roman" panose="02020603050405020304" pitchFamily="18" charset="0"/>
              </a:rPr>
              <a:t>("RIGHT");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pox.begin</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pox.setIRLedCurrent</a:t>
            </a:r>
            <a:r>
              <a:rPr lang="en-IN" sz="800" b="0">
                <a:effectLst/>
                <a:latin typeface="Times New Roman" panose="02020603050405020304" pitchFamily="18" charset="0"/>
                <a:cs typeface="Times New Roman" panose="02020603050405020304" pitchFamily="18" charset="0"/>
              </a:rPr>
              <a:t>(MAX30100_LED_CURR_7_6MA);</a:t>
            </a:r>
          </a:p>
          <a:p>
            <a:r>
              <a:rPr lang="en-IN" sz="800" b="0">
                <a:effectLst/>
                <a:latin typeface="Times New Roman" panose="02020603050405020304" pitchFamily="18" charset="0"/>
                <a:cs typeface="Times New Roman" panose="02020603050405020304" pitchFamily="18" charset="0"/>
              </a:rPr>
              <a:t>          </a:t>
            </a:r>
            <a:r>
              <a:rPr lang="en-IN" sz="800" b="0" err="1">
                <a:effectLst/>
                <a:latin typeface="Times New Roman" panose="02020603050405020304" pitchFamily="18" charset="0"/>
                <a:cs typeface="Times New Roman" panose="02020603050405020304" pitchFamily="18" charset="0"/>
              </a:rPr>
              <a:t>pox.setOnBeatDetectedCallback</a:t>
            </a:r>
            <a:r>
              <a:rPr lang="en-IN" sz="800" b="0">
                <a:effectLst/>
                <a:latin typeface="Times New Roman" panose="02020603050405020304" pitchFamily="18" charset="0"/>
                <a:cs typeface="Times New Roman" panose="02020603050405020304" pitchFamily="18" charset="0"/>
              </a:rPr>
              <a:t>(</a:t>
            </a:r>
            <a:r>
              <a:rPr lang="en-IN" sz="800" b="0" err="1">
                <a:effectLst/>
                <a:latin typeface="Times New Roman" panose="02020603050405020304" pitchFamily="18" charset="0"/>
                <a:cs typeface="Times New Roman" panose="02020603050405020304" pitchFamily="18" charset="0"/>
              </a:rPr>
              <a:t>onBeatDetected</a:t>
            </a:r>
            <a:r>
              <a:rPr lang="en-IN" sz="800" b="0">
                <a:effectLst/>
                <a:latin typeface="Times New Roman" panose="02020603050405020304" pitchFamily="18" charset="0"/>
                <a:cs typeface="Times New Roman" panose="02020603050405020304" pitchFamily="18" charset="0"/>
              </a:rPr>
              <a:t>);</a:t>
            </a:r>
          </a:p>
          <a:p>
            <a:r>
              <a:rPr lang="en-IN" sz="800" b="0">
                <a:effectLst/>
                <a:latin typeface="Times New Roman" panose="02020603050405020304" pitchFamily="18" charset="0"/>
                <a:cs typeface="Times New Roman" panose="02020603050405020304" pitchFamily="18" charset="0"/>
              </a:rPr>
              <a:t>        }</a:t>
            </a:r>
            <a:endParaRPr lang="en-IN" sz="800"/>
          </a:p>
        </p:txBody>
      </p:sp>
    </p:spTree>
    <p:extLst>
      <p:ext uri="{BB962C8B-B14F-4D97-AF65-F5344CB8AC3E}">
        <p14:creationId xmlns:p14="http://schemas.microsoft.com/office/powerpoint/2010/main" val="159348399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18" name="Slide Number Placeholder 15">
            <a:extLst>
              <a:ext uri="{FF2B5EF4-FFF2-40B4-BE49-F238E27FC236}">
                <a16:creationId xmlns:a16="http://schemas.microsoft.com/office/drawing/2014/main" id="{B731EF1E-9942-CD33-3BAD-4C090A52A6C5}"/>
              </a:ext>
            </a:extLst>
          </p:cNvPr>
          <p:cNvSpPr>
            <a:spLocks/>
          </p:cNvSpPr>
          <p:nvPr/>
        </p:nvSpPr>
        <p:spPr>
          <a:xfrm>
            <a:off x="9362398" y="5926484"/>
            <a:ext cx="260405" cy="221526"/>
          </a:xfrm>
          <a:prstGeom prst="rect">
            <a:avLst/>
          </a:prstGeom>
        </p:spPr>
        <p:txBody>
          <a:bodyPr>
            <a:normAutofit fontScale="40000" lnSpcReduction="20000"/>
          </a:bodyPr>
          <a:lstStyle/>
          <a:p>
            <a:pPr defTabSz="548640">
              <a:lnSpc>
                <a:spcPct val="90000"/>
              </a:lnSpc>
              <a:spcAft>
                <a:spcPts val="360"/>
              </a:spcAft>
            </a:pPr>
            <a:fld id="{6F391B04-159E-4284-919C-20BE23D169A4}" type="slidenum">
              <a:rPr lang="en-US" sz="1500" kern="1200">
                <a:solidFill>
                  <a:schemeClr val="tx1"/>
                </a:solidFill>
                <a:effectLst>
                  <a:outerShdw blurRad="38100" dist="38100" dir="2700000" algn="tl">
                    <a:srgbClr val="000000">
                      <a:alpha val="43137"/>
                    </a:srgbClr>
                  </a:outerShdw>
                </a:effectLst>
                <a:latin typeface="+mn-lt"/>
                <a:ea typeface="+mn-ea"/>
                <a:cs typeface="+mn-cs"/>
              </a:rPr>
              <a:pPr defTabSz="548640">
                <a:lnSpc>
                  <a:spcPct val="90000"/>
                </a:lnSpc>
                <a:spcAft>
                  <a:spcPts val="360"/>
                </a:spcAft>
              </a:pPr>
              <a:t>36</a:t>
            </a:fld>
            <a:endParaRPr lang="en-US" sz="1500">
              <a:effectLst>
                <a:outerShdw blurRad="38100" dist="38100" dir="2700000" algn="tl">
                  <a:srgbClr val="000000">
                    <a:alpha val="43137"/>
                  </a:srgbClr>
                </a:outerShdw>
              </a:effectLst>
            </a:endParaRPr>
          </a:p>
        </p:txBody>
      </p:sp>
      <p:sp>
        <p:nvSpPr>
          <p:cNvPr id="16" name="Slide Number Placeholder 15">
            <a:extLst>
              <a:ext uri="{FF2B5EF4-FFF2-40B4-BE49-F238E27FC236}">
                <a16:creationId xmlns:a16="http://schemas.microsoft.com/office/drawing/2014/main" id="{CA57E93E-BD73-20D0-F648-12D75214E90B}"/>
              </a:ext>
            </a:extLst>
          </p:cNvPr>
          <p:cNvSpPr txBox="1">
            <a:spLocks/>
          </p:cNvSpPr>
          <p:nvPr/>
        </p:nvSpPr>
        <p:spPr>
          <a:xfrm>
            <a:off x="9362398" y="5926484"/>
            <a:ext cx="260405" cy="221526"/>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48640">
              <a:spcAft>
                <a:spcPts val="360"/>
              </a:spcAft>
            </a:pPr>
            <a:fld id="{6F391B04-159E-4284-919C-20BE23D169A4}" type="slidenum">
              <a:rPr lang="en-US" sz="540" kern="1200">
                <a:solidFill>
                  <a:schemeClr val="tx1"/>
                </a:solidFill>
                <a:effectLst>
                  <a:outerShdw blurRad="38100" dist="38100" dir="2700000" algn="tl">
                    <a:srgbClr val="000000">
                      <a:alpha val="43137"/>
                    </a:srgbClr>
                  </a:outerShdw>
                </a:effectLst>
                <a:latin typeface="+mn-lt"/>
                <a:ea typeface="+mn-ea"/>
                <a:cs typeface="+mn-cs"/>
              </a:rPr>
              <a:pPr defTabSz="548640">
                <a:spcAft>
                  <a:spcPts val="360"/>
                </a:spcAft>
              </a:pPr>
              <a:t>36</a:t>
            </a:fld>
            <a:endParaRPr lang="en-US">
              <a:effectLst>
                <a:outerShdw blurRad="38100" dist="38100" dir="2700000" algn="tl">
                  <a:srgbClr val="000000">
                    <a:alpha val="43137"/>
                  </a:srgbClr>
                </a:outerShdw>
              </a:effectLst>
            </a:endParaRPr>
          </a:p>
        </p:txBody>
      </p:sp>
      <p:sp>
        <p:nvSpPr>
          <p:cNvPr id="17" name="Subtitle 6">
            <a:extLst>
              <a:ext uri="{FF2B5EF4-FFF2-40B4-BE49-F238E27FC236}">
                <a16:creationId xmlns:a16="http://schemas.microsoft.com/office/drawing/2014/main" id="{75A3F26E-99CD-9363-1C41-53CA473EDD5C}"/>
              </a:ext>
            </a:extLst>
          </p:cNvPr>
          <p:cNvSpPr>
            <a:spLocks/>
          </p:cNvSpPr>
          <p:nvPr/>
        </p:nvSpPr>
        <p:spPr>
          <a:xfrm>
            <a:off x="440841" y="1043077"/>
            <a:ext cx="4508046" cy="4771846"/>
          </a:xfrm>
          <a:prstGeom prst="rect">
            <a:avLst/>
          </a:prstGeom>
        </p:spPr>
        <p:txBody>
          <a:bodyPr>
            <a:normAutofit fontScale="92500" lnSpcReduction="20000"/>
          </a:bodyPr>
          <a:lstStyle/>
          <a:p>
            <a:pPr marL="205740" indent="-205740" defTabSz="548640">
              <a:lnSpc>
                <a:spcPct val="90000"/>
              </a:lnSpc>
              <a:spcAft>
                <a:spcPts val="600"/>
              </a:spcAft>
              <a:buFont typeface="Wingdings" panose="05000000000000000000" pitchFamily="2" charset="2"/>
              <a:buChar char="ü"/>
            </a:pPr>
            <a:r>
              <a:rPr lang="en-US" sz="4800" b="1" kern="1200">
                <a:solidFill>
                  <a:schemeClr val="tx1"/>
                </a:solidFill>
                <a:latin typeface="Times New Roman" panose="02020603050405020304" pitchFamily="18" charset="0"/>
                <a:cs typeface="Times New Roman" panose="02020603050405020304" pitchFamily="18" charset="0"/>
              </a:rPr>
              <a:t>Thank You</a:t>
            </a:r>
            <a:br>
              <a:rPr lang="en-US" sz="2400" b="1" kern="1200">
                <a:solidFill>
                  <a:schemeClr val="tx1"/>
                </a:solidFill>
                <a:latin typeface="+mj-lt"/>
                <a:ea typeface="+mj-ea"/>
                <a:cs typeface="+mj-cs"/>
              </a:rPr>
            </a:br>
            <a:br>
              <a:rPr lang="en-US" sz="2400" b="1" kern="1200">
                <a:solidFill>
                  <a:schemeClr val="tx1"/>
                </a:solidFill>
                <a:latin typeface="+mj-lt"/>
                <a:ea typeface="+mj-ea"/>
                <a:cs typeface="+mj-cs"/>
              </a:rPr>
            </a:br>
            <a:r>
              <a:rPr lang="en-US" sz="2000" b="1" i="0" kern="1200">
                <a:solidFill>
                  <a:schemeClr val="tx1"/>
                </a:solidFill>
                <a:effectLst/>
                <a:latin typeface="+mj-lt"/>
                <a:ea typeface="+mj-ea"/>
                <a:cs typeface="+mj-cs"/>
              </a:rPr>
              <a:t>Sincere Gratitude</a:t>
            </a:r>
            <a:r>
              <a:rPr lang="en-US" sz="2000" b="0" i="0" kern="1200">
                <a:solidFill>
                  <a:schemeClr val="tx1"/>
                </a:solidFill>
                <a:effectLst/>
                <a:latin typeface="+mj-lt"/>
                <a:ea typeface="+mj-ea"/>
                <a:cs typeface="+mj-cs"/>
              </a:rPr>
              <a:t>: To our esteemed Professor and dedicated Course Support Staff. Special thanks to </a:t>
            </a:r>
            <a:r>
              <a:rPr lang="en-US" sz="2000" b="1" i="0" kern="1200">
                <a:solidFill>
                  <a:schemeClr val="tx1"/>
                </a:solidFill>
                <a:effectLst/>
                <a:latin typeface="+mj-lt"/>
                <a:ea typeface="+mj-ea"/>
                <a:cs typeface="+mj-cs"/>
              </a:rPr>
              <a:t>Dr. </a:t>
            </a:r>
            <a:r>
              <a:rPr lang="en-US" sz="2000" b="1" i="0" kern="1200" err="1">
                <a:solidFill>
                  <a:schemeClr val="tx1"/>
                </a:solidFill>
                <a:effectLst/>
                <a:latin typeface="+mj-lt"/>
                <a:ea typeface="+mj-ea"/>
                <a:cs typeface="+mj-cs"/>
              </a:rPr>
              <a:t>Fadi</a:t>
            </a:r>
            <a:r>
              <a:rPr lang="en-US" sz="2000" b="1" i="0" kern="1200">
                <a:solidFill>
                  <a:schemeClr val="tx1"/>
                </a:solidFill>
                <a:effectLst/>
                <a:latin typeface="+mj-lt"/>
                <a:ea typeface="+mj-ea"/>
                <a:cs typeface="+mj-cs"/>
              </a:rPr>
              <a:t> El Hassan </a:t>
            </a:r>
            <a:r>
              <a:rPr lang="en-US" sz="2000" b="0" i="0" kern="1200">
                <a:solidFill>
                  <a:schemeClr val="tx1"/>
                </a:solidFill>
                <a:effectLst/>
                <a:latin typeface="+mj-lt"/>
                <a:ea typeface="+mj-ea"/>
                <a:cs typeface="+mj-cs"/>
              </a:rPr>
              <a:t>for understanding a difficult circumstance of one of our group member and granting extensions to support him in the difficult times.</a:t>
            </a:r>
            <a:br>
              <a:rPr lang="en-US" sz="2000" b="0" i="0" kern="1200">
                <a:solidFill>
                  <a:schemeClr val="tx1"/>
                </a:solidFill>
                <a:effectLst/>
                <a:latin typeface="+mj-lt"/>
                <a:ea typeface="+mj-ea"/>
                <a:cs typeface="+mj-cs"/>
              </a:rPr>
            </a:br>
            <a:br>
              <a:rPr lang="en-US" sz="2000" b="0" i="0" kern="1200">
                <a:solidFill>
                  <a:schemeClr val="tx1"/>
                </a:solidFill>
                <a:effectLst/>
                <a:latin typeface="+mj-lt"/>
                <a:ea typeface="+mj-ea"/>
                <a:cs typeface="+mj-cs"/>
              </a:rPr>
            </a:br>
            <a:r>
              <a:rPr lang="en-US" sz="2000" b="1" i="0" kern="1200">
                <a:solidFill>
                  <a:schemeClr val="tx1"/>
                </a:solidFill>
                <a:effectLst/>
                <a:latin typeface="+mj-lt"/>
                <a:ea typeface="+mj-ea"/>
                <a:cs typeface="+mj-cs"/>
              </a:rPr>
              <a:t>Unwavering Support</a:t>
            </a:r>
            <a:r>
              <a:rPr lang="en-US" sz="2000" b="0" i="0" kern="1200">
                <a:solidFill>
                  <a:schemeClr val="tx1"/>
                </a:solidFill>
                <a:effectLst/>
                <a:latin typeface="+mj-lt"/>
                <a:ea typeface="+mj-ea"/>
                <a:cs typeface="+mj-cs"/>
              </a:rPr>
              <a:t>: For your continuous guidance and invaluable technical expertise.</a:t>
            </a:r>
            <a:br>
              <a:rPr lang="en-US" sz="2000" b="0" i="0" kern="1200">
                <a:solidFill>
                  <a:schemeClr val="tx1"/>
                </a:solidFill>
                <a:effectLst/>
                <a:latin typeface="+mj-lt"/>
                <a:ea typeface="+mj-ea"/>
                <a:cs typeface="+mj-cs"/>
              </a:rPr>
            </a:br>
            <a:br>
              <a:rPr lang="en-US" sz="2000" b="0" i="0" kern="1200">
                <a:solidFill>
                  <a:schemeClr val="tx1"/>
                </a:solidFill>
                <a:effectLst/>
                <a:latin typeface="+mj-lt"/>
                <a:ea typeface="+mj-ea"/>
                <a:cs typeface="+mj-cs"/>
              </a:rPr>
            </a:br>
            <a:r>
              <a:rPr lang="en-US" sz="2000" b="1" i="0" kern="1200">
                <a:solidFill>
                  <a:schemeClr val="tx1"/>
                </a:solidFill>
                <a:effectLst/>
                <a:latin typeface="+mj-lt"/>
                <a:ea typeface="+mj-ea"/>
                <a:cs typeface="+mj-cs"/>
              </a:rPr>
              <a:t>Inspirational Encouragement</a:t>
            </a:r>
            <a:r>
              <a:rPr lang="en-US" sz="2000" b="0" i="0" kern="1200">
                <a:solidFill>
                  <a:schemeClr val="tx1"/>
                </a:solidFill>
                <a:effectLst/>
                <a:latin typeface="+mj-lt"/>
                <a:ea typeface="+mj-ea"/>
                <a:cs typeface="+mj-cs"/>
              </a:rPr>
              <a:t>: For motivating us to push boundaries and innovate further.</a:t>
            </a:r>
            <a:br>
              <a:rPr lang="en-US" sz="2000" b="0" i="0" kern="1200">
                <a:solidFill>
                  <a:schemeClr val="tx1"/>
                </a:solidFill>
                <a:effectLst/>
                <a:latin typeface="+mj-lt"/>
                <a:ea typeface="+mj-ea"/>
                <a:cs typeface="+mj-cs"/>
              </a:rPr>
            </a:br>
            <a:br>
              <a:rPr lang="en-US" sz="2000" b="0" i="0" kern="1200">
                <a:solidFill>
                  <a:schemeClr val="tx1"/>
                </a:solidFill>
                <a:effectLst/>
                <a:latin typeface="+mj-lt"/>
                <a:ea typeface="+mj-ea"/>
                <a:cs typeface="+mj-cs"/>
              </a:rPr>
            </a:br>
            <a:r>
              <a:rPr lang="en-US" sz="2000" b="0" i="1" kern="1200">
                <a:solidFill>
                  <a:schemeClr val="tx1"/>
                </a:solidFill>
                <a:effectLst/>
                <a:latin typeface="+mj-lt"/>
                <a:ea typeface="+mj-ea"/>
                <a:cs typeface="+mj-cs"/>
              </a:rPr>
              <a:t>We are deeply appreciative of your contributions to our journey.</a:t>
            </a:r>
            <a:br>
              <a:rPr lang="en-US" sz="2400" b="0" i="0" kern="1200">
                <a:solidFill>
                  <a:schemeClr val="tx1"/>
                </a:solidFill>
                <a:effectLst/>
                <a:latin typeface="+mj-lt"/>
                <a:ea typeface="+mj-ea"/>
                <a:cs typeface="+mj-cs"/>
              </a:rPr>
            </a:br>
            <a:endParaRPr lang="en-IN" sz="16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438958-61F4-5B4A-F2B5-94AD92602214}"/>
              </a:ext>
            </a:extLst>
          </p:cNvPr>
          <p:cNvPicPr>
            <a:picLocks noChangeAspect="1"/>
          </p:cNvPicPr>
          <p:nvPr/>
        </p:nvPicPr>
        <p:blipFill>
          <a:blip r:embed="rId2"/>
          <a:stretch>
            <a:fillRect/>
          </a:stretch>
        </p:blipFill>
        <p:spPr>
          <a:xfrm>
            <a:off x="5389728" y="0"/>
            <a:ext cx="6802272" cy="6869542"/>
          </a:xfrm>
          <a:prstGeom prst="rect">
            <a:avLst/>
          </a:prstGeom>
        </p:spPr>
      </p:pic>
    </p:spTree>
    <p:extLst>
      <p:ext uri="{BB962C8B-B14F-4D97-AF65-F5344CB8AC3E}">
        <p14:creationId xmlns:p14="http://schemas.microsoft.com/office/powerpoint/2010/main" val="2773424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4</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6372808" y="1173575"/>
            <a:ext cx="5688561" cy="5794310"/>
          </a:xfrm>
        </p:spPr>
        <p:txBody>
          <a:bodyPr>
            <a:noAutofit/>
          </a:bodyPr>
          <a:lstStyle/>
          <a:p>
            <a:pPr marL="285750" indent="-285750" algn="l">
              <a:lnSpc>
                <a:spcPct val="100000"/>
              </a:lnSpc>
              <a:buFont typeface="Wingdings" panose="05000000000000000000" pitchFamily="2" charset="2"/>
              <a:buChar char="ü"/>
            </a:pPr>
            <a:r>
              <a:rPr lang="en-GB" b="1" i="0">
                <a:effectLst/>
                <a:latin typeface="Söhne"/>
              </a:rPr>
              <a:t>Global Need</a:t>
            </a:r>
            <a:r>
              <a:rPr lang="en-GB" b="0" i="0">
                <a:effectLst/>
                <a:latin typeface="Söhne"/>
              </a:rPr>
              <a:t>: Near 250</a:t>
            </a:r>
            <a:r>
              <a:rPr lang="en-GB" i="0">
                <a:effectLst/>
                <a:latin typeface="Times New Roman" panose="02020603050405020304" pitchFamily="18" charset="0"/>
                <a:cs typeface="Times New Roman" panose="02020603050405020304" pitchFamily="18" charset="0"/>
              </a:rPr>
              <a:t> million people, face mobility issues</a:t>
            </a:r>
            <a:endParaRPr lang="en-GB" b="0" i="0">
              <a:effectLst/>
              <a:latin typeface="Söhne"/>
            </a:endParaRPr>
          </a:p>
          <a:p>
            <a:pPr marL="285750" indent="-285750" algn="l">
              <a:lnSpc>
                <a:spcPct val="100000"/>
              </a:lnSpc>
              <a:buFont typeface="Wingdings" panose="05000000000000000000" pitchFamily="2" charset="2"/>
              <a:buChar char="ü"/>
            </a:pPr>
            <a:r>
              <a:rPr lang="en-GB" b="1" i="0">
                <a:effectLst/>
                <a:latin typeface="Söhne"/>
              </a:rPr>
              <a:t>Mobility Challenges</a:t>
            </a:r>
            <a:r>
              <a:rPr lang="en-GB" b="0" i="0">
                <a:effectLst/>
                <a:latin typeface="Söhne"/>
              </a:rPr>
              <a:t>: Traditional wheelchairs limit independence.</a:t>
            </a:r>
          </a:p>
          <a:p>
            <a:pPr marL="285750" indent="-285750" algn="l">
              <a:lnSpc>
                <a:spcPct val="100000"/>
              </a:lnSpc>
              <a:buFont typeface="Wingdings" panose="05000000000000000000" pitchFamily="2" charset="2"/>
              <a:buChar char="ü"/>
            </a:pPr>
            <a:r>
              <a:rPr lang="en-GB" b="1" i="0">
                <a:effectLst/>
                <a:latin typeface="Söhne"/>
              </a:rPr>
              <a:t>Aging Population</a:t>
            </a:r>
            <a:r>
              <a:rPr lang="en-GB" b="0" i="0">
                <a:effectLst/>
                <a:latin typeface="Söhne"/>
              </a:rPr>
              <a:t>: Elderly require enhanced mobility solutions.</a:t>
            </a:r>
          </a:p>
          <a:p>
            <a:pPr marL="285750" indent="-285750" algn="l">
              <a:lnSpc>
                <a:spcPct val="100000"/>
              </a:lnSpc>
              <a:buFont typeface="Wingdings" panose="05000000000000000000" pitchFamily="2" charset="2"/>
              <a:buChar char="ü"/>
            </a:pPr>
            <a:r>
              <a:rPr lang="en-GB" b="1" i="0">
                <a:effectLst/>
                <a:latin typeface="Söhne"/>
              </a:rPr>
              <a:t>Health Monitoring</a:t>
            </a:r>
            <a:r>
              <a:rPr lang="en-GB" b="0" i="0">
                <a:effectLst/>
                <a:latin typeface="Söhne"/>
              </a:rPr>
              <a:t>: 40% of users need regular health checks.</a:t>
            </a:r>
          </a:p>
          <a:p>
            <a:pPr marL="285750" indent="-285750" algn="l">
              <a:lnSpc>
                <a:spcPct val="100000"/>
              </a:lnSpc>
              <a:buFont typeface="Wingdings" panose="05000000000000000000" pitchFamily="2" charset="2"/>
              <a:buChar char="ü"/>
            </a:pPr>
            <a:r>
              <a:rPr lang="en-GB" b="1" i="0">
                <a:effectLst/>
                <a:latin typeface="Söhne"/>
              </a:rPr>
              <a:t>Tech Integration Lag</a:t>
            </a:r>
            <a:r>
              <a:rPr lang="en-GB" b="0" i="0">
                <a:effectLst/>
                <a:latin typeface="Söhne"/>
              </a:rPr>
              <a:t>: Wheelchairs without smart health systems.</a:t>
            </a:r>
          </a:p>
          <a:p>
            <a:pPr marL="285750" indent="-285750" algn="l">
              <a:lnSpc>
                <a:spcPct val="100000"/>
              </a:lnSpc>
              <a:buFont typeface="Wingdings" panose="05000000000000000000" pitchFamily="2" charset="2"/>
              <a:buChar char="ü"/>
            </a:pPr>
            <a:r>
              <a:rPr lang="en-GB" b="1" i="0">
                <a:effectLst/>
                <a:latin typeface="Söhne"/>
              </a:rPr>
              <a:t>Project Goal</a:t>
            </a:r>
            <a:r>
              <a:rPr lang="en-GB" b="0" i="0">
                <a:effectLst/>
                <a:latin typeface="Söhne"/>
              </a:rPr>
              <a:t>: Modern tech for improved wheelchair functionality.</a:t>
            </a: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5967259" y="39873"/>
            <a:ext cx="6224741" cy="729225"/>
          </a:xfrm>
        </p:spPr>
        <p:txBody>
          <a:bodyPr>
            <a:noAutofit/>
          </a:bodyPr>
          <a:lstStyle/>
          <a:p>
            <a:r>
              <a:rPr lang="en-IN" sz="4000" b="1">
                <a:latin typeface="Times New Roman" panose="02020603050405020304" pitchFamily="18" charset="0"/>
                <a:cs typeface="Times New Roman" panose="02020603050405020304" pitchFamily="18" charset="0"/>
              </a:rPr>
              <a:t>PROBLEM ADDRESSED</a:t>
            </a:r>
          </a:p>
        </p:txBody>
      </p:sp>
      <p:pic>
        <p:nvPicPr>
          <p:cNvPr id="3" name="Picture 2" descr="Light on a wheelchair">
            <a:extLst>
              <a:ext uri="{FF2B5EF4-FFF2-40B4-BE49-F238E27FC236}">
                <a16:creationId xmlns:a16="http://schemas.microsoft.com/office/drawing/2014/main" id="{866DABD9-ECEF-8C33-D9F7-1F8A4EB819D2}"/>
              </a:ext>
            </a:extLst>
          </p:cNvPr>
          <p:cNvPicPr>
            <a:picLocks noChangeAspect="1"/>
          </p:cNvPicPr>
          <p:nvPr/>
        </p:nvPicPr>
        <p:blipFill rotWithShape="1">
          <a:blip r:embed="rId2">
            <a:extLst>
              <a:ext uri="{28A0092B-C50C-407E-A947-70E740481C1C}">
                <a14:useLocalDpi xmlns:a14="http://schemas.microsoft.com/office/drawing/2010/main" val="0"/>
              </a:ext>
            </a:extLst>
          </a:blip>
          <a:srcRect l="27115" r="11575"/>
          <a:stretch/>
        </p:blipFill>
        <p:spPr>
          <a:xfrm>
            <a:off x="-211494" y="0"/>
            <a:ext cx="6307494" cy="6858000"/>
          </a:xfrm>
          <a:prstGeom prst="rect">
            <a:avLst/>
          </a:prstGeom>
        </p:spPr>
      </p:pic>
    </p:spTree>
    <p:extLst>
      <p:ext uri="{BB962C8B-B14F-4D97-AF65-F5344CB8AC3E}">
        <p14:creationId xmlns:p14="http://schemas.microsoft.com/office/powerpoint/2010/main" val="96649189"/>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05AB-B34D-E70A-F014-072B7C4D4C20}"/>
              </a:ext>
            </a:extLst>
          </p:cNvPr>
          <p:cNvSpPr>
            <a:spLocks noGrp="1"/>
          </p:cNvSpPr>
          <p:nvPr>
            <p:ph type="title"/>
          </p:nvPr>
        </p:nvSpPr>
        <p:spPr>
          <a:xfrm>
            <a:off x="0" y="193675"/>
            <a:ext cx="6305550" cy="1325563"/>
          </a:xfrm>
        </p:spPr>
        <p:txBody>
          <a:bodyPr>
            <a:normAutofit/>
          </a:bodyPr>
          <a:lstStyle/>
          <a:p>
            <a:pPr algn="ctr"/>
            <a:r>
              <a:rPr lang="en-CA" sz="4000" b="1">
                <a:latin typeface="Times New Roman" panose="02020603050405020304" pitchFamily="18" charset="0"/>
                <a:cs typeface="Times New Roman" panose="02020603050405020304" pitchFamily="18" charset="0"/>
              </a:rPr>
              <a:t>PROPOSED SOLUTION</a:t>
            </a:r>
          </a:p>
        </p:txBody>
      </p:sp>
      <p:pic>
        <p:nvPicPr>
          <p:cNvPr id="2050" name="Picture 2" descr="Rock It with a Tailored Proposal Solution Overview - SalesEdge">
            <a:extLst>
              <a:ext uri="{FF2B5EF4-FFF2-40B4-BE49-F238E27FC236}">
                <a16:creationId xmlns:a16="http://schemas.microsoft.com/office/drawing/2014/main" id="{8582EF39-8D3C-D4BE-D87E-26C9B572A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7" y="0"/>
            <a:ext cx="581977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9E390EC4-9937-DF5D-E8C9-99BE08939425}"/>
              </a:ext>
            </a:extLst>
          </p:cNvPr>
          <p:cNvSpPr>
            <a:spLocks noGrp="1"/>
          </p:cNvSpPr>
          <p:nvPr>
            <p:ph idx="1"/>
          </p:nvPr>
        </p:nvSpPr>
        <p:spPr>
          <a:xfrm>
            <a:off x="295275" y="1443038"/>
            <a:ext cx="5715000" cy="5110162"/>
          </a:xfrm>
        </p:spPr>
        <p:txBody>
          <a:bodyPr>
            <a:normAutofit lnSpcReduction="10000"/>
          </a:bodyPr>
          <a:lstStyle/>
          <a:p>
            <a:pPr algn="l">
              <a:buFont typeface="Wingdings" panose="05000000000000000000" pitchFamily="2" charset="2"/>
              <a:buChar char="ü"/>
            </a:pPr>
            <a:r>
              <a:rPr lang="en-IN" sz="2400" b="1" i="0">
                <a:effectLst/>
                <a:latin typeface="Söhne"/>
              </a:rPr>
              <a:t>Smart Wheelchair Design</a:t>
            </a:r>
            <a:r>
              <a:rPr lang="en-IN" sz="2400" b="0" i="0">
                <a:effectLst/>
                <a:latin typeface="Söhne"/>
              </a:rPr>
              <a:t>: Integrates health monitoring.</a:t>
            </a:r>
          </a:p>
          <a:p>
            <a:pPr algn="l">
              <a:buFont typeface="Wingdings" panose="05000000000000000000" pitchFamily="2" charset="2"/>
              <a:buChar char="ü"/>
            </a:pPr>
            <a:r>
              <a:rPr lang="en-IN" sz="2400" b="1" i="0">
                <a:effectLst/>
                <a:latin typeface="Söhne"/>
              </a:rPr>
              <a:t>Arduino Due</a:t>
            </a:r>
            <a:r>
              <a:rPr lang="en-IN" sz="2400" b="0" i="0">
                <a:effectLst/>
                <a:latin typeface="Söhne"/>
              </a:rPr>
              <a:t>: Manages functionality.</a:t>
            </a:r>
          </a:p>
          <a:p>
            <a:pPr algn="l">
              <a:buFont typeface="Wingdings" panose="05000000000000000000" pitchFamily="2" charset="2"/>
              <a:buChar char="ü"/>
            </a:pPr>
            <a:r>
              <a:rPr lang="en-IN" sz="2400" b="1" i="0">
                <a:effectLst/>
                <a:latin typeface="Söhne"/>
              </a:rPr>
              <a:t>Multi-Sensor Integration</a:t>
            </a:r>
            <a:r>
              <a:rPr lang="en-IN" sz="2400" b="0" i="0">
                <a:effectLst/>
                <a:latin typeface="Söhne"/>
              </a:rPr>
              <a:t>: For health and navigation.</a:t>
            </a:r>
          </a:p>
          <a:p>
            <a:pPr algn="l">
              <a:buFont typeface="Wingdings" panose="05000000000000000000" pitchFamily="2" charset="2"/>
              <a:buChar char="ü"/>
            </a:pPr>
            <a:r>
              <a:rPr lang="en-IN" sz="2400" b="1" i="0">
                <a:effectLst/>
                <a:latin typeface="Söhne"/>
              </a:rPr>
              <a:t>Bluetooth</a:t>
            </a:r>
            <a:r>
              <a:rPr lang="en-IN" sz="2400" b="0" i="0">
                <a:effectLst/>
                <a:latin typeface="Söhne"/>
              </a:rPr>
              <a:t>: Enables remote operation.</a:t>
            </a:r>
          </a:p>
          <a:p>
            <a:pPr algn="l">
              <a:buFont typeface="Wingdings" panose="05000000000000000000" pitchFamily="2" charset="2"/>
              <a:buChar char="ü"/>
            </a:pPr>
            <a:r>
              <a:rPr lang="en-IN" sz="2400" b="1">
                <a:latin typeface="Söhne"/>
              </a:rPr>
              <a:t>Motor</a:t>
            </a:r>
            <a:r>
              <a:rPr lang="en-IN" sz="2400" b="1" i="0">
                <a:effectLst/>
                <a:latin typeface="Söhne"/>
              </a:rPr>
              <a:t> Driver</a:t>
            </a:r>
            <a:r>
              <a:rPr lang="en-IN" sz="2400" b="0" i="0">
                <a:effectLst/>
                <a:latin typeface="Söhne"/>
              </a:rPr>
              <a:t>: Facilitates precise mobility.</a:t>
            </a:r>
          </a:p>
          <a:p>
            <a:pPr algn="l">
              <a:buFont typeface="Wingdings" panose="05000000000000000000" pitchFamily="2" charset="2"/>
              <a:buChar char="ü"/>
            </a:pPr>
            <a:r>
              <a:rPr lang="en-IN" sz="2400" b="1" i="0">
                <a:effectLst/>
                <a:latin typeface="Söhne"/>
              </a:rPr>
              <a:t>LCD Display</a:t>
            </a:r>
            <a:r>
              <a:rPr lang="en-IN" sz="2400" b="0" i="0">
                <a:effectLst/>
                <a:latin typeface="Söhne"/>
              </a:rPr>
              <a:t>: Shows health and navigation data.</a:t>
            </a:r>
          </a:p>
          <a:p>
            <a:pPr algn="l">
              <a:buFont typeface="Wingdings" panose="05000000000000000000" pitchFamily="2" charset="2"/>
              <a:buChar char="ü"/>
            </a:pPr>
            <a:r>
              <a:rPr lang="en-IN" sz="2400" b="1" i="0">
                <a:effectLst/>
                <a:latin typeface="Söhne"/>
              </a:rPr>
              <a:t>Emergency Alerts</a:t>
            </a:r>
            <a:r>
              <a:rPr lang="en-IN" sz="2400" b="0" i="0">
                <a:effectLst/>
                <a:latin typeface="Söhne"/>
              </a:rPr>
              <a:t>: For critical health issues.</a:t>
            </a:r>
          </a:p>
          <a:p>
            <a:pPr algn="l">
              <a:buFont typeface="Wingdings" panose="05000000000000000000" pitchFamily="2" charset="2"/>
              <a:buChar char="ü"/>
            </a:pPr>
            <a:r>
              <a:rPr lang="en-IN" sz="2400" b="1" i="0">
                <a:effectLst/>
                <a:latin typeface="Söhne"/>
              </a:rPr>
              <a:t>User-Centric Innovation</a:t>
            </a:r>
            <a:r>
              <a:rPr lang="en-IN" sz="2400" b="0" i="0">
                <a:effectLst/>
                <a:latin typeface="Söhne"/>
              </a:rPr>
              <a:t>: Combats wheelchair limitations.</a:t>
            </a:r>
          </a:p>
          <a:p>
            <a:pPr>
              <a:buFont typeface="Wingdings" panose="05000000000000000000" pitchFamily="2" charset="2"/>
              <a:buChar char="ü"/>
            </a:pPr>
            <a:endParaRPr lang="en-IN"/>
          </a:p>
        </p:txBody>
      </p:sp>
    </p:spTree>
    <p:extLst>
      <p:ext uri="{BB962C8B-B14F-4D97-AF65-F5344CB8AC3E}">
        <p14:creationId xmlns:p14="http://schemas.microsoft.com/office/powerpoint/2010/main" val="3388349949"/>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6</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6313645" y="1594093"/>
            <a:ext cx="5688561" cy="5794310"/>
          </a:xfrm>
        </p:spPr>
        <p:txBody>
          <a:bodyPr>
            <a:noAutofit/>
          </a:bodyPr>
          <a:lstStyle/>
          <a:p>
            <a:pPr algn="l"/>
            <a:r>
              <a:rPr lang="en-GB" sz="3200" b="0" i="0">
                <a:solidFill>
                  <a:srgbClr val="0F0F0F"/>
                </a:solidFill>
                <a:effectLst/>
                <a:latin typeface="Söhne"/>
              </a:rPr>
              <a:t>Our project redefines assistive mobility by combining sophisticated control with seamless health monitoring, ensuring enhanced autonomy and safety for users in a compact, user-centric design.</a:t>
            </a:r>
            <a:endParaRPr lang="en-GB" sz="3200" b="0" i="0">
              <a:effectLst/>
              <a:latin typeface="Söhne"/>
            </a:endParaRP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6008912" y="435158"/>
            <a:ext cx="5837853" cy="729225"/>
          </a:xfrm>
        </p:spPr>
        <p:txBody>
          <a:bodyPr>
            <a:normAutofit/>
          </a:bodyPr>
          <a:lstStyle/>
          <a:p>
            <a:r>
              <a:rPr lang="en-IN" sz="4000" b="1">
                <a:latin typeface="Times New Roman" panose="02020603050405020304" pitchFamily="18" charset="0"/>
                <a:cs typeface="Times New Roman" panose="02020603050405020304" pitchFamily="18" charset="0"/>
              </a:rPr>
              <a:t>OBJECTIVE</a:t>
            </a:r>
          </a:p>
        </p:txBody>
      </p:sp>
      <p:pic>
        <p:nvPicPr>
          <p:cNvPr id="3" name="Picture 2" descr="Human hand and robot hand nearly touching">
            <a:extLst>
              <a:ext uri="{FF2B5EF4-FFF2-40B4-BE49-F238E27FC236}">
                <a16:creationId xmlns:a16="http://schemas.microsoft.com/office/drawing/2014/main" id="{866DABD9-ECEF-8C33-D9F7-1F8A4EB819D2}"/>
              </a:ext>
            </a:extLst>
          </p:cNvPr>
          <p:cNvPicPr>
            <a:picLocks noChangeAspect="1"/>
          </p:cNvPicPr>
          <p:nvPr/>
        </p:nvPicPr>
        <p:blipFill>
          <a:blip r:embed="rId2">
            <a:extLst>
              <a:ext uri="{28A0092B-C50C-407E-A947-70E740481C1C}">
                <a14:useLocalDpi xmlns:a14="http://schemas.microsoft.com/office/drawing/2010/main" val="0"/>
              </a:ext>
            </a:extLst>
          </a:blip>
          <a:srcRect l="18372" r="18372"/>
          <a:stretch/>
        </p:blipFill>
        <p:spPr>
          <a:xfrm>
            <a:off x="-211494" y="0"/>
            <a:ext cx="6307494" cy="6858000"/>
          </a:xfrm>
          <a:prstGeom prst="rect">
            <a:avLst/>
          </a:prstGeom>
        </p:spPr>
      </p:pic>
    </p:spTree>
    <p:extLst>
      <p:ext uri="{BB962C8B-B14F-4D97-AF65-F5344CB8AC3E}">
        <p14:creationId xmlns:p14="http://schemas.microsoft.com/office/powerpoint/2010/main" val="299736875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7</a:t>
            </a:fld>
            <a:endParaRPr lang="en-US">
              <a:effectLst>
                <a:outerShdw blurRad="38100" dist="38100" dir="2700000" algn="tl">
                  <a:srgbClr val="000000">
                    <a:alpha val="43137"/>
                  </a:srgbClr>
                </a:outerShdw>
              </a:effectLst>
            </a:endParaRPr>
          </a:p>
        </p:txBody>
      </p:sp>
      <p:sp>
        <p:nvSpPr>
          <p:cNvPr id="7" name="Subtitle 6">
            <a:extLst>
              <a:ext uri="{FF2B5EF4-FFF2-40B4-BE49-F238E27FC236}">
                <a16:creationId xmlns:a16="http://schemas.microsoft.com/office/drawing/2014/main" id="{B6BE414A-786C-B1DD-3FD6-BF85DAEEA667}"/>
              </a:ext>
            </a:extLst>
          </p:cNvPr>
          <p:cNvSpPr>
            <a:spLocks noGrp="1"/>
          </p:cNvSpPr>
          <p:nvPr>
            <p:ph type="subTitle" idx="1"/>
          </p:nvPr>
        </p:nvSpPr>
        <p:spPr>
          <a:xfrm>
            <a:off x="371475" y="941888"/>
            <a:ext cx="6410325" cy="5916112"/>
          </a:xfrm>
        </p:spPr>
        <p:txBody>
          <a:bodyPr>
            <a:normAutofit/>
          </a:bodyPr>
          <a:lstStyle/>
          <a:p>
            <a:pPr marL="342900" indent="-342900" algn="l">
              <a:buFont typeface="Wingdings" panose="05000000000000000000" pitchFamily="2" charset="2"/>
              <a:buChar char="ü"/>
            </a:pPr>
            <a:r>
              <a:rPr lang="en-IN" b="1" i="0">
                <a:effectLst/>
                <a:latin typeface="Söhne"/>
              </a:rPr>
              <a:t>Integrate Advanced Mobility</a:t>
            </a:r>
            <a:r>
              <a:rPr lang="en-IN" b="0" i="0">
                <a:effectLst/>
                <a:latin typeface="Söhne"/>
              </a:rPr>
              <a:t>: Leverage Arduino Due for smart wheelchair enhancements.</a:t>
            </a:r>
          </a:p>
          <a:p>
            <a:pPr marL="342900" indent="-342900" algn="l">
              <a:buFont typeface="Wingdings" panose="05000000000000000000" pitchFamily="2" charset="2"/>
              <a:buChar char="ü"/>
            </a:pPr>
            <a:r>
              <a:rPr lang="en-IN" b="1" i="0">
                <a:effectLst/>
                <a:latin typeface="Söhne"/>
              </a:rPr>
              <a:t>Seamless Bluetooth Control</a:t>
            </a:r>
            <a:r>
              <a:rPr lang="en-IN" b="0" i="0">
                <a:effectLst/>
                <a:latin typeface="Söhne"/>
              </a:rPr>
              <a:t>: Implement HC-05 module for user-friendly navigation.</a:t>
            </a:r>
          </a:p>
          <a:p>
            <a:pPr marL="342900" indent="-342900" algn="l">
              <a:buFont typeface="Wingdings" panose="05000000000000000000" pitchFamily="2" charset="2"/>
              <a:buChar char="ü"/>
            </a:pPr>
            <a:r>
              <a:rPr lang="en-IN" b="1" i="0">
                <a:effectLst/>
                <a:latin typeface="Söhne"/>
              </a:rPr>
              <a:t>Comprehensive Health Monitoring</a:t>
            </a:r>
            <a:r>
              <a:rPr lang="en-IN" b="0" i="0">
                <a:effectLst/>
                <a:latin typeface="Söhne"/>
              </a:rPr>
              <a:t>: Utilize MAX30100 and DHT11 sensors for vital stats tracking.</a:t>
            </a:r>
          </a:p>
          <a:p>
            <a:pPr marL="342900" indent="-342900" algn="l">
              <a:buFont typeface="Wingdings" panose="05000000000000000000" pitchFamily="2" charset="2"/>
              <a:buChar char="ü"/>
            </a:pPr>
            <a:r>
              <a:rPr lang="en-IN" b="1" i="0">
                <a:effectLst/>
                <a:latin typeface="Söhne"/>
              </a:rPr>
              <a:t>User Experience Focus</a:t>
            </a:r>
            <a:r>
              <a:rPr lang="en-IN" b="0" i="0">
                <a:effectLst/>
                <a:latin typeface="Söhne"/>
              </a:rPr>
              <a:t>: Prioritize intuitive operation and safety.</a:t>
            </a:r>
          </a:p>
          <a:p>
            <a:pPr marL="342900" indent="-342900" algn="l">
              <a:buFont typeface="Wingdings" panose="05000000000000000000" pitchFamily="2" charset="2"/>
              <a:buChar char="ü"/>
            </a:pPr>
            <a:r>
              <a:rPr lang="en-IN" b="1" i="0">
                <a:effectLst/>
                <a:latin typeface="Söhne"/>
              </a:rPr>
              <a:t>Real-time Data Processing</a:t>
            </a:r>
            <a:r>
              <a:rPr lang="en-IN" b="0" i="0">
                <a:effectLst/>
                <a:latin typeface="Söhne"/>
              </a:rPr>
              <a:t>: Enable immediate response to environmental and health changes.</a:t>
            </a:r>
          </a:p>
          <a:p>
            <a:pPr marL="342900" indent="-342900" algn="l">
              <a:buFont typeface="Wingdings" panose="05000000000000000000" pitchFamily="2" charset="2"/>
              <a:buChar char="ü"/>
            </a:pPr>
            <a:r>
              <a:rPr lang="en-IN" b="1" i="0">
                <a:effectLst/>
                <a:latin typeface="Söhne"/>
              </a:rPr>
              <a:t>Prototype Demonstration</a:t>
            </a:r>
            <a:r>
              <a:rPr lang="en-IN" b="0" i="0">
                <a:effectLst/>
                <a:latin typeface="Söhne"/>
              </a:rPr>
              <a:t>: Showcase innovative features in a working model.</a:t>
            </a:r>
          </a:p>
          <a:p>
            <a:pPr algn="just"/>
            <a:endParaRPr lang="en-IN" sz="1700">
              <a:solidFill>
                <a:srgbClr val="FF0000"/>
              </a:solidFill>
            </a:endParaRPr>
          </a:p>
        </p:txBody>
      </p:sp>
      <p:sp>
        <p:nvSpPr>
          <p:cNvPr id="9" name="Title 8">
            <a:extLst>
              <a:ext uri="{FF2B5EF4-FFF2-40B4-BE49-F238E27FC236}">
                <a16:creationId xmlns:a16="http://schemas.microsoft.com/office/drawing/2014/main" id="{C82EE64F-B2C1-5B7E-36D7-7882E435A7EE}"/>
              </a:ext>
            </a:extLst>
          </p:cNvPr>
          <p:cNvSpPr>
            <a:spLocks noGrp="1"/>
          </p:cNvSpPr>
          <p:nvPr>
            <p:ph type="ctrTitle"/>
          </p:nvPr>
        </p:nvSpPr>
        <p:spPr>
          <a:xfrm>
            <a:off x="371475" y="174563"/>
            <a:ext cx="6004152" cy="729225"/>
          </a:xfrm>
        </p:spPr>
        <p:txBody>
          <a:bodyPr>
            <a:normAutofit fontScale="90000"/>
          </a:bodyPr>
          <a:lstStyle/>
          <a:p>
            <a:r>
              <a:rPr lang="en-IN" sz="4000" b="1" dirty="0">
                <a:latin typeface="Times New Roman" panose="02020603050405020304" pitchFamily="18" charset="0"/>
                <a:cs typeface="Times New Roman" panose="02020603050405020304" pitchFamily="18" charset="0"/>
              </a:rPr>
              <a:t>SYSTEM ARCHITECTURE</a:t>
            </a:r>
          </a:p>
        </p:txBody>
      </p:sp>
      <p:pic>
        <p:nvPicPr>
          <p:cNvPr id="16" name="Picture 15" descr="A diagram of a machine&#10;&#10;Description automatically generated">
            <a:extLst>
              <a:ext uri="{FF2B5EF4-FFF2-40B4-BE49-F238E27FC236}">
                <a16:creationId xmlns:a16="http://schemas.microsoft.com/office/drawing/2014/main" id="{F7070E92-E042-563A-7C1B-238A8A67A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924" y="0"/>
            <a:ext cx="5172075" cy="6858000"/>
          </a:xfrm>
          <a:prstGeom prst="rect">
            <a:avLst/>
          </a:prstGeom>
        </p:spPr>
      </p:pic>
    </p:spTree>
    <p:extLst>
      <p:ext uri="{BB962C8B-B14F-4D97-AF65-F5344CB8AC3E}">
        <p14:creationId xmlns:p14="http://schemas.microsoft.com/office/powerpoint/2010/main" val="159788687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C2A03103-04F0-8E06-F4F8-94EAAE913AA7}"/>
              </a:ext>
            </a:extLst>
          </p:cNvPr>
          <p:cNvSpPr txBox="1">
            <a:spLocks/>
          </p:cNvSpPr>
          <p:nvPr/>
        </p:nvSpPr>
        <p:spPr>
          <a:xfrm>
            <a:off x="371475" y="174563"/>
            <a:ext cx="6004152" cy="7292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latin typeface="Times New Roman" panose="02020603050405020304" pitchFamily="18" charset="0"/>
                <a:cs typeface="Times New Roman" panose="02020603050405020304" pitchFamily="18" charset="0"/>
              </a:rPr>
              <a:t>DESIGN FLOWCHART</a:t>
            </a:r>
          </a:p>
        </p:txBody>
      </p:sp>
      <p:pic>
        <p:nvPicPr>
          <p:cNvPr id="6" name="Picture 5" descr="A diagram of a smart wheelchair&#10;&#10;Description automatically generated">
            <a:extLst>
              <a:ext uri="{FF2B5EF4-FFF2-40B4-BE49-F238E27FC236}">
                <a16:creationId xmlns:a16="http://schemas.microsoft.com/office/drawing/2014/main" id="{3DB76EEA-EABA-6C65-362A-53068C736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231" y="903788"/>
            <a:ext cx="6205538" cy="5193510"/>
          </a:xfrm>
          <a:prstGeom prst="rect">
            <a:avLst/>
          </a:prstGeom>
        </p:spPr>
      </p:pic>
    </p:spTree>
    <p:extLst>
      <p:ext uri="{BB962C8B-B14F-4D97-AF65-F5344CB8AC3E}">
        <p14:creationId xmlns:p14="http://schemas.microsoft.com/office/powerpoint/2010/main" val="368093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256476" y="133350"/>
            <a:ext cx="5393600" cy="544681"/>
          </a:xfrm>
          <a:prstGeom prst="rect">
            <a:avLst/>
          </a:prstGeom>
        </p:spPr>
        <p:txBody>
          <a:bodyPr spcFirstLastPara="1" vert="horz" wrap="square" lIns="121900" tIns="121900" rIns="121900" bIns="121900" rtlCol="0" anchor="b" anchorCtr="0">
            <a:noAutofit/>
          </a:bodyPr>
          <a:lstStyle/>
          <a:p>
            <a:r>
              <a:rPr lang="en" sz="3600" b="1">
                <a:latin typeface="Times New Roman"/>
                <a:ea typeface="+mj-lt"/>
                <a:cs typeface="Times New Roman"/>
              </a:rPr>
              <a:t>Hardware Requirements</a:t>
            </a:r>
            <a:endParaRPr lang="en-US" sz="3600"/>
          </a:p>
        </p:txBody>
      </p:sp>
      <p:sp>
        <p:nvSpPr>
          <p:cNvPr id="129" name="Google Shape;129;p28"/>
          <p:cNvSpPr txBox="1">
            <a:spLocks noGrp="1"/>
          </p:cNvSpPr>
          <p:nvPr>
            <p:ph type="body" idx="2"/>
          </p:nvPr>
        </p:nvSpPr>
        <p:spPr>
          <a:xfrm>
            <a:off x="6532400" y="965600"/>
            <a:ext cx="5659600" cy="4926800"/>
          </a:xfrm>
          <a:prstGeom prst="rect">
            <a:avLst/>
          </a:prstGeom>
        </p:spPr>
        <p:txBody>
          <a:bodyPr spcFirstLastPara="1" vert="horz" wrap="square" lIns="121900" tIns="121900" rIns="121900" bIns="121900" rtlCol="0" anchor="ctr" anchorCtr="0">
            <a:noAutofit/>
          </a:bodyPr>
          <a:lstStyle/>
          <a:p>
            <a:pPr marL="457200" indent="-457200">
              <a:lnSpc>
                <a:spcPct val="50000"/>
              </a:lnSpc>
              <a:buFont typeface="Wingdings" panose="05000000000000000000" pitchFamily="2" charset="2"/>
              <a:buChar char="ü"/>
            </a:pPr>
            <a:r>
              <a:rPr lang="en" sz="2667"/>
              <a:t>Arduino Due</a:t>
            </a:r>
            <a:endParaRPr sz="2667"/>
          </a:p>
          <a:p>
            <a:pPr marL="457200" indent="-457200">
              <a:lnSpc>
                <a:spcPct val="50000"/>
              </a:lnSpc>
              <a:spcBef>
                <a:spcPts val="2133"/>
              </a:spcBef>
              <a:buFont typeface="Wingdings" panose="05000000000000000000" pitchFamily="2" charset="2"/>
              <a:buChar char="ü"/>
            </a:pPr>
            <a:r>
              <a:rPr lang="en" sz="2667"/>
              <a:t>Ultrasonic sensor</a:t>
            </a:r>
            <a:endParaRPr sz="2667"/>
          </a:p>
          <a:p>
            <a:pPr marL="457200" indent="-457200">
              <a:lnSpc>
                <a:spcPct val="50000"/>
              </a:lnSpc>
              <a:spcBef>
                <a:spcPts val="2133"/>
              </a:spcBef>
              <a:buFont typeface="Wingdings" panose="05000000000000000000" pitchFamily="2" charset="2"/>
              <a:buChar char="ü"/>
            </a:pPr>
            <a:r>
              <a:rPr lang="en" sz="2667"/>
              <a:t>Temperature sensor</a:t>
            </a:r>
          </a:p>
          <a:p>
            <a:pPr marL="457200" indent="-457200">
              <a:lnSpc>
                <a:spcPct val="50000"/>
              </a:lnSpc>
              <a:spcBef>
                <a:spcPts val="2133"/>
              </a:spcBef>
              <a:buFont typeface="Wingdings" panose="05000000000000000000" pitchFamily="2" charset="2"/>
              <a:buChar char="ü"/>
            </a:pPr>
            <a:r>
              <a:rPr lang="en" sz="2667"/>
              <a:t>Heartbeat Sensor</a:t>
            </a:r>
            <a:endParaRPr sz="2667"/>
          </a:p>
          <a:p>
            <a:pPr marL="457200" indent="-457200">
              <a:lnSpc>
                <a:spcPct val="50000"/>
              </a:lnSpc>
              <a:spcBef>
                <a:spcPts val="2133"/>
              </a:spcBef>
              <a:buFont typeface="Wingdings" panose="05000000000000000000" pitchFamily="2" charset="2"/>
              <a:buChar char="ü"/>
            </a:pPr>
            <a:r>
              <a:rPr lang="en" sz="2667"/>
              <a:t>LCD display</a:t>
            </a:r>
            <a:endParaRPr sz="2667"/>
          </a:p>
          <a:p>
            <a:pPr marL="457200" indent="-457200">
              <a:lnSpc>
                <a:spcPct val="50000"/>
              </a:lnSpc>
              <a:spcBef>
                <a:spcPts val="2133"/>
              </a:spcBef>
              <a:buFont typeface="Wingdings" panose="05000000000000000000" pitchFamily="2" charset="2"/>
              <a:buChar char="ü"/>
            </a:pPr>
            <a:r>
              <a:rPr lang="en" sz="2667"/>
              <a:t>Motor driver</a:t>
            </a:r>
            <a:endParaRPr sz="2667"/>
          </a:p>
          <a:p>
            <a:pPr marL="457200" indent="-457200">
              <a:lnSpc>
                <a:spcPct val="50000"/>
              </a:lnSpc>
              <a:spcBef>
                <a:spcPts val="2133"/>
              </a:spcBef>
              <a:buFont typeface="Wingdings" panose="05000000000000000000" pitchFamily="2" charset="2"/>
              <a:buChar char="ü"/>
            </a:pPr>
            <a:r>
              <a:rPr lang="en" sz="2667"/>
              <a:t>Motor</a:t>
            </a:r>
            <a:endParaRPr sz="2667"/>
          </a:p>
          <a:p>
            <a:pPr marL="457200" indent="-457200">
              <a:lnSpc>
                <a:spcPct val="50000"/>
              </a:lnSpc>
              <a:spcBef>
                <a:spcPts val="2133"/>
              </a:spcBef>
              <a:buFont typeface="Wingdings" panose="05000000000000000000" pitchFamily="2" charset="2"/>
              <a:buChar char="ü"/>
            </a:pPr>
            <a:r>
              <a:rPr lang="en" sz="2667"/>
              <a:t>Chasis or wheel chair mechanism</a:t>
            </a:r>
            <a:endParaRPr sz="2667"/>
          </a:p>
          <a:p>
            <a:pPr marL="457200" indent="-457200">
              <a:lnSpc>
                <a:spcPct val="50000"/>
              </a:lnSpc>
              <a:spcBef>
                <a:spcPts val="2133"/>
              </a:spcBef>
              <a:buFont typeface="Wingdings" panose="05000000000000000000" pitchFamily="2" charset="2"/>
              <a:buChar char="ü"/>
            </a:pPr>
            <a:r>
              <a:rPr lang="en" sz="2667"/>
              <a:t>Power supply</a:t>
            </a:r>
            <a:endParaRPr sz="2667"/>
          </a:p>
          <a:p>
            <a:pPr marL="457200" indent="-457200">
              <a:lnSpc>
                <a:spcPct val="50000"/>
              </a:lnSpc>
              <a:spcBef>
                <a:spcPts val="2133"/>
              </a:spcBef>
              <a:spcAft>
                <a:spcPts val="2133"/>
              </a:spcAft>
              <a:buFont typeface="Wingdings" panose="05000000000000000000" pitchFamily="2" charset="2"/>
              <a:buChar char="ü"/>
            </a:pPr>
            <a:r>
              <a:rPr lang="en" sz="2667"/>
              <a:t>Bluetooth Module</a:t>
            </a:r>
          </a:p>
        </p:txBody>
      </p:sp>
      <p:sp>
        <p:nvSpPr>
          <p:cNvPr id="2" name="Slide Number Placeholder 1"/>
          <p:cNvSpPr>
            <a:spLocks noGrp="1"/>
          </p:cNvSpPr>
          <p:nvPr>
            <p:ph type="sldNum" idx="12"/>
          </p:nvPr>
        </p:nvSpPr>
        <p:spPr/>
        <p:txBody>
          <a:bodyPr/>
          <a:lstStyle/>
          <a:p>
            <a:fld id="{00000000-1234-1234-1234-123412341234}" type="slidenum">
              <a:rPr lang="en" smtClean="0"/>
              <a:pPr/>
              <a:t>9</a:t>
            </a:fld>
            <a:endParaRPr lang="en"/>
          </a:p>
        </p:txBody>
      </p:sp>
      <p:pic>
        <p:nvPicPr>
          <p:cNvPr id="4" name="Picture 3" descr="A white rectangular object with wires and a screen&#10;&#10;Description automatically generated">
            <a:extLst>
              <a:ext uri="{FF2B5EF4-FFF2-40B4-BE49-F238E27FC236}">
                <a16:creationId xmlns:a16="http://schemas.microsoft.com/office/drawing/2014/main" id="{7AAE6BC5-7382-09CB-E445-F065B1F9E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8032"/>
            <a:ext cx="6096000" cy="6179968"/>
          </a:xfrm>
          <a:prstGeom prst="rect">
            <a:avLst/>
          </a:prstGeom>
        </p:spPr>
      </p:pic>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5227B8A91CEA40AC4B4FF5D26F0487" ma:contentTypeVersion="4" ma:contentTypeDescription="Create a new document." ma:contentTypeScope="" ma:versionID="436793fce0a687df1104b6fb1b4566ec">
  <xsd:schema xmlns:xsd="http://www.w3.org/2001/XMLSchema" xmlns:xs="http://www.w3.org/2001/XMLSchema" xmlns:p="http://schemas.microsoft.com/office/2006/metadata/properties" xmlns:ns3="6aeb419a-88c6-43f4-bc19-a279d4e7484f" targetNamespace="http://schemas.microsoft.com/office/2006/metadata/properties" ma:root="true" ma:fieldsID="68e241c44d548bd101fb210e56f0c8fc" ns3:_="">
    <xsd:import namespace="6aeb419a-88c6-43f4-bc19-a279d4e7484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eb419a-88c6-43f4-bc19-a279d4e748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aeb419a-88c6-43f4-bc19-a279d4e7484f" xsi:nil="true"/>
  </documentManagement>
</p:properties>
</file>

<file path=customXml/itemProps1.xml><?xml version="1.0" encoding="utf-8"?>
<ds:datastoreItem xmlns:ds="http://schemas.openxmlformats.org/officeDocument/2006/customXml" ds:itemID="{3A247CEC-4A40-43AF-B056-9743EC696C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eb419a-88c6-43f4-bc19-a279d4e748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0486B4-098C-4DC6-98DC-A2589EC0D310}">
  <ds:schemaRefs>
    <ds:schemaRef ds:uri="http://schemas.microsoft.com/sharepoint/v3/contenttype/forms"/>
  </ds:schemaRefs>
</ds:datastoreItem>
</file>

<file path=customXml/itemProps3.xml><?xml version="1.0" encoding="utf-8"?>
<ds:datastoreItem xmlns:ds="http://schemas.openxmlformats.org/officeDocument/2006/customXml" ds:itemID="{FF24D231-E4AD-4DB5-BCE1-A75E4BE802F2}">
  <ds:schemaRefs>
    <ds:schemaRef ds:uri="http://purl.org/dc/elements/1.1/"/>
    <ds:schemaRef ds:uri="http://www.w3.org/XML/1998/namespace"/>
    <ds:schemaRef ds:uri="http://purl.org/dc/dcmitype/"/>
    <ds:schemaRef ds:uri="http://schemas.microsoft.com/office/infopath/2007/PartnerControls"/>
    <ds:schemaRef ds:uri="http://schemas.microsoft.com/office/2006/metadata/properties"/>
    <ds:schemaRef ds:uri="http://purl.org/dc/terms/"/>
    <ds:schemaRef ds:uri="http://schemas.microsoft.com/office/2006/documentManagement/types"/>
    <ds:schemaRef ds:uri="http://schemas.openxmlformats.org/package/2006/metadata/core-properties"/>
    <ds:schemaRef ds:uri="6aeb419a-88c6-43f4-bc19-a279d4e7484f"/>
  </ds:schemaRefs>
</ds:datastoreItem>
</file>

<file path=docProps/app.xml><?xml version="1.0" encoding="utf-8"?>
<Properties xmlns="http://schemas.openxmlformats.org/officeDocument/2006/extended-properties" xmlns:vt="http://schemas.openxmlformats.org/officeDocument/2006/docPropsVTypes">
  <TotalTime>26</TotalTime>
  <Words>4051</Words>
  <Application>Microsoft Office PowerPoint</Application>
  <PresentationFormat>Widescreen</PresentationFormat>
  <Paragraphs>506</Paragraphs>
  <Slides>36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Söhne</vt:lpstr>
      <vt:lpstr>Times New Roman</vt:lpstr>
      <vt:lpstr>Wingdings</vt:lpstr>
      <vt:lpstr>Office Theme</vt:lpstr>
      <vt:lpstr>Smart Wheelchair Integrating Bluetooth and Health Monitoring System for Enhanced Mobility with Arduino Due</vt:lpstr>
      <vt:lpstr>Index</vt:lpstr>
      <vt:lpstr>INTRODUCTION</vt:lpstr>
      <vt:lpstr>PROBLEM ADDRESSED</vt:lpstr>
      <vt:lpstr>PROPOSED SOLUTION</vt:lpstr>
      <vt:lpstr>OBJECTIVE</vt:lpstr>
      <vt:lpstr>SYSTEM ARCHITECTURE</vt:lpstr>
      <vt:lpstr>PowerPoint Presentation</vt:lpstr>
      <vt:lpstr>Hardware Requirements</vt:lpstr>
      <vt:lpstr>PowerPoint Presentation</vt:lpstr>
      <vt:lpstr>Hardware Requirements</vt:lpstr>
      <vt:lpstr>Hardware Requirements</vt:lpstr>
      <vt:lpstr>Hardware Requirements</vt:lpstr>
      <vt:lpstr>Hardware Requirements</vt:lpstr>
      <vt:lpstr>Hardware Requirements</vt:lpstr>
      <vt:lpstr>Hardware Requirements</vt:lpstr>
      <vt:lpstr>IMPLEMENTATION</vt:lpstr>
      <vt:lpstr>SOFTWARE SIMULATION</vt:lpstr>
      <vt:lpstr>SOFTWARE DESIGN</vt:lpstr>
      <vt:lpstr>SIMULATION SETUP</vt:lpstr>
      <vt:lpstr>SIMULATION RESULTS</vt:lpstr>
      <vt:lpstr>SIMULATION RESULTS</vt:lpstr>
      <vt:lpstr>PowerPoint Presentation</vt:lpstr>
      <vt:lpstr>PowerPoint Presentation</vt:lpstr>
      <vt:lpstr>HARDWARE IMPLEMENTATION</vt:lpstr>
      <vt:lpstr>Hardware Setup</vt:lpstr>
      <vt:lpstr>Results</vt:lpstr>
      <vt:lpstr>DEMONSTRATION VIDEO</vt:lpstr>
      <vt:lpstr>Challenges and Learnings</vt:lpstr>
      <vt:lpstr>RESULT COMPARISON WITH REFERENCES</vt:lpstr>
      <vt:lpstr>PowerPoint Presentation</vt:lpstr>
      <vt:lpstr>Future Scope</vt:lpstr>
      <vt:lpstr>Conclusion</vt:lpstr>
      <vt:lpstr>References</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Wheelchair Integrating Bluetooth and Health Monitoring System for Enhanced Mobility with Arduino Due</dc:title>
  <dc:creator>Neeraj Hampal</dc:creator>
  <cp:lastModifiedBy>Pradheep Shankar</cp:lastModifiedBy>
  <cp:revision>6</cp:revision>
  <dcterms:created xsi:type="dcterms:W3CDTF">2023-11-25T05:34:09Z</dcterms:created>
  <dcterms:modified xsi:type="dcterms:W3CDTF">2023-12-01T03:17:41Z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0x010100E05227B8A91CEA40AC4B4FF5D26F0487</vt:lpwstr>
  </property>
</Properties>
</file>